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37" r:id="rId2"/>
    <p:sldId id="338" r:id="rId3"/>
    <p:sldId id="289" r:id="rId4"/>
    <p:sldId id="514" r:id="rId5"/>
    <p:sldId id="373" r:id="rId6"/>
    <p:sldId id="374" r:id="rId7"/>
    <p:sldId id="375" r:id="rId8"/>
    <p:sldId id="354" r:id="rId9"/>
    <p:sldId id="409" r:id="rId10"/>
    <p:sldId id="428" r:id="rId11"/>
    <p:sldId id="410" r:id="rId12"/>
    <p:sldId id="429" r:id="rId13"/>
    <p:sldId id="388" r:id="rId14"/>
    <p:sldId id="312" r:id="rId15"/>
    <p:sldId id="412" r:id="rId16"/>
    <p:sldId id="515" r:id="rId17"/>
    <p:sldId id="516" r:id="rId18"/>
    <p:sldId id="355" r:id="rId19"/>
    <p:sldId id="400" r:id="rId20"/>
    <p:sldId id="399" r:id="rId21"/>
    <p:sldId id="511" r:id="rId22"/>
    <p:sldId id="305" r:id="rId23"/>
    <p:sldId id="342" r:id="rId24"/>
    <p:sldId id="343" r:id="rId25"/>
    <p:sldId id="498" r:id="rId26"/>
    <p:sldId id="358" r:id="rId27"/>
    <p:sldId id="382" r:id="rId28"/>
    <p:sldId id="307" r:id="rId29"/>
    <p:sldId id="482" r:id="rId30"/>
    <p:sldId id="500" r:id="rId31"/>
    <p:sldId id="308" r:id="rId32"/>
    <p:sldId id="480" r:id="rId33"/>
    <p:sldId id="309" r:id="rId34"/>
    <p:sldId id="310" r:id="rId35"/>
    <p:sldId id="391" r:id="rId36"/>
    <p:sldId id="376" r:id="rId37"/>
    <p:sldId id="418" r:id="rId38"/>
    <p:sldId id="502" r:id="rId39"/>
    <p:sldId id="503" r:id="rId40"/>
    <p:sldId id="512" r:id="rId41"/>
    <p:sldId id="513" r:id="rId42"/>
    <p:sldId id="394" r:id="rId43"/>
    <p:sldId id="414" r:id="rId44"/>
    <p:sldId id="416" r:id="rId45"/>
    <p:sldId id="505" r:id="rId46"/>
    <p:sldId id="372"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5iR8cwufErg7+gyzAtHdyg==" hashData="dLifPIMbFYRC+r69sI2Jbrqe3FE="/>
  <p:extLst>
    <p:ext uri="{521415D9-36F7-43E2-AB2F-B90AF26B5E84}">
      <p14:sectionLst xmlns:p14="http://schemas.microsoft.com/office/powerpoint/2010/main">
        <p14:section name="Default Section" id="{7CD1BE97-A88C-45E7-96FC-53222111E612}">
          <p14:sldIdLst>
            <p14:sldId id="337"/>
            <p14:sldId id="338"/>
            <p14:sldId id="289"/>
            <p14:sldId id="514"/>
            <p14:sldId id="373"/>
            <p14:sldId id="374"/>
            <p14:sldId id="375"/>
            <p14:sldId id="354"/>
            <p14:sldId id="409"/>
            <p14:sldId id="428"/>
            <p14:sldId id="410"/>
            <p14:sldId id="429"/>
            <p14:sldId id="388"/>
            <p14:sldId id="312"/>
            <p14:sldId id="412"/>
            <p14:sldId id="515"/>
            <p14:sldId id="516"/>
            <p14:sldId id="355"/>
            <p14:sldId id="400"/>
            <p14:sldId id="399"/>
            <p14:sldId id="511"/>
            <p14:sldId id="305"/>
            <p14:sldId id="342"/>
            <p14:sldId id="343"/>
            <p14:sldId id="498"/>
            <p14:sldId id="358"/>
            <p14:sldId id="382"/>
            <p14:sldId id="307"/>
            <p14:sldId id="482"/>
            <p14:sldId id="500"/>
            <p14:sldId id="308"/>
            <p14:sldId id="480"/>
            <p14:sldId id="309"/>
            <p14:sldId id="310"/>
            <p14:sldId id="391"/>
            <p14:sldId id="376"/>
            <p14:sldId id="418"/>
            <p14:sldId id="502"/>
            <p14:sldId id="503"/>
            <p14:sldId id="512"/>
            <p14:sldId id="513"/>
            <p14:sldId id="394"/>
            <p14:sldId id="414"/>
            <p14:sldId id="416"/>
            <p14:sldId id="505"/>
            <p14:sldId id="3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2D050"/>
    <a:srgbClr val="000000"/>
    <a:srgbClr val="FFFF00"/>
    <a:srgbClr val="990033"/>
    <a:srgbClr val="EEA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75" autoAdjust="0"/>
    <p:restoredTop sz="50000" autoAdjust="0"/>
  </p:normalViewPr>
  <p:slideViewPr>
    <p:cSldViewPr snapToGrid="0" snapToObjects="1">
      <p:cViewPr>
        <p:scale>
          <a:sx n="125" d="100"/>
          <a:sy n="125" d="100"/>
        </p:scale>
        <p:origin x="40"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432"/>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89E6CF-D538-46A2-A5AC-91392F4F4C76}" type="datetimeFigureOut">
              <a:rPr lang="en-US" smtClean="0"/>
              <a:t>6/18/16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B4CC4A-6B18-4E55-8B0E-AE50CF777A94}" type="slidenum">
              <a:rPr lang="en-US" smtClean="0"/>
              <a:t>‹#›</a:t>
            </a:fld>
            <a:endParaRPr lang="en-US"/>
          </a:p>
        </p:txBody>
      </p:sp>
    </p:spTree>
    <p:extLst>
      <p:ext uri="{BB962C8B-B14F-4D97-AF65-F5344CB8AC3E}">
        <p14:creationId xmlns:p14="http://schemas.microsoft.com/office/powerpoint/2010/main" val="293085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7B4CC4A-6B18-4E55-8B0E-AE50CF777A94}" type="slidenum">
              <a:rPr lang="en-US" smtClean="0"/>
              <a:t>1</a:t>
            </a:fld>
            <a:endParaRPr lang="en-US"/>
          </a:p>
        </p:txBody>
      </p:sp>
    </p:spTree>
    <p:extLst>
      <p:ext uri="{BB962C8B-B14F-4D97-AF65-F5344CB8AC3E}">
        <p14:creationId xmlns:p14="http://schemas.microsoft.com/office/powerpoint/2010/main" val="762005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962" y="4343510"/>
            <a:ext cx="5648919" cy="4114289"/>
          </a:xfrm>
        </p:spPr>
        <p:txBody>
          <a:bodyPr/>
          <a:lstStyle/>
          <a:p>
            <a:r>
              <a:rPr lang="fi-FI" sz="2800" dirty="0" smtClean="0">
                <a:latin typeface="Arial Rounded MT Bold" pitchFamily="34" charset="0"/>
              </a:rPr>
              <a:t>FIBA</a:t>
            </a:r>
          </a:p>
          <a:p>
            <a:r>
              <a:rPr lang="fi-FI" sz="2800" dirty="0" smtClean="0">
                <a:latin typeface="Arial Rounded MT Bold" pitchFamily="34" charset="0"/>
              </a:rPr>
              <a:t>ME-11_L_time_distance_</a:t>
            </a:r>
          </a:p>
          <a:p>
            <a:r>
              <a:rPr lang="fi-FI" sz="2800" dirty="0" smtClean="0">
                <a:latin typeface="Arial Rounded MT Bold" pitchFamily="34" charset="0"/>
              </a:rPr>
              <a:t>stationary_referee defence</a:t>
            </a:r>
          </a:p>
          <a:p>
            <a:r>
              <a:rPr lang="fi-FI" sz="2800" dirty="0" smtClean="0">
                <a:latin typeface="Arial Rounded MT Bold" pitchFamily="34" charset="0"/>
              </a:rPr>
              <a:t>ME-15_Afrobasket_L+C_ distance and until end of action</a:t>
            </a:r>
          </a:p>
          <a:p>
            <a:r>
              <a:rPr lang="fi-FI" sz="2800" dirty="0" smtClean="0">
                <a:latin typeface="Arial Rounded MT Bold" pitchFamily="34" charset="0"/>
              </a:rPr>
              <a:t>ME-21_new L too slow in transition</a:t>
            </a:r>
            <a:endParaRPr lang="en-US" sz="28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a:t>
            </a:fld>
            <a:endParaRPr lang="en-US" dirty="0"/>
          </a:p>
        </p:txBody>
      </p:sp>
    </p:spTree>
    <p:extLst>
      <p:ext uri="{BB962C8B-B14F-4D97-AF65-F5344CB8AC3E}">
        <p14:creationId xmlns:p14="http://schemas.microsoft.com/office/powerpoint/2010/main" val="1714501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962" y="4343510"/>
            <a:ext cx="5648919" cy="4114289"/>
          </a:xfrm>
        </p:spPr>
        <p:txBody>
          <a:bodyPr/>
          <a:lstStyle/>
          <a:p>
            <a:r>
              <a:rPr lang="fi-FI" sz="2800" dirty="0" smtClean="0">
                <a:latin typeface="Arial Rounded MT Bold" pitchFamily="34" charset="0"/>
              </a:rPr>
              <a:t>FIBA</a:t>
            </a:r>
          </a:p>
          <a:p>
            <a:r>
              <a:rPr lang="fi-FI" sz="2800" dirty="0" smtClean="0">
                <a:latin typeface="Arial Rounded MT Bold" pitchFamily="34" charset="0"/>
              </a:rPr>
              <a:t>ME-11_L_time_distance_</a:t>
            </a:r>
          </a:p>
          <a:p>
            <a:r>
              <a:rPr lang="fi-FI" sz="2800" dirty="0" smtClean="0">
                <a:latin typeface="Arial Rounded MT Bold" pitchFamily="34" charset="0"/>
              </a:rPr>
              <a:t>stationary_referee defence</a:t>
            </a:r>
          </a:p>
          <a:p>
            <a:r>
              <a:rPr lang="fi-FI" sz="2800" dirty="0" smtClean="0">
                <a:latin typeface="Arial Rounded MT Bold" pitchFamily="34" charset="0"/>
              </a:rPr>
              <a:t>ME-15_Afrobasket_L+C_ distance and until end of action</a:t>
            </a:r>
          </a:p>
          <a:p>
            <a:r>
              <a:rPr lang="fi-FI" sz="2800" dirty="0" smtClean="0">
                <a:latin typeface="Arial Rounded MT Bold" pitchFamily="34" charset="0"/>
              </a:rPr>
              <a:t>ME-21_new L too slow in transition</a:t>
            </a:r>
            <a:endParaRPr lang="en-US" sz="28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13</a:t>
            </a:fld>
            <a:endParaRPr lang="en-US" dirty="0"/>
          </a:p>
        </p:txBody>
      </p:sp>
    </p:spTree>
    <p:extLst>
      <p:ext uri="{BB962C8B-B14F-4D97-AF65-F5344CB8AC3E}">
        <p14:creationId xmlns:p14="http://schemas.microsoft.com/office/powerpoint/2010/main" val="1356017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963" y="4107685"/>
            <a:ext cx="5486078" cy="4114289"/>
          </a:xfrm>
        </p:spPr>
        <p:txBody>
          <a:bodyPr/>
          <a:lstStyle/>
          <a:p>
            <a:r>
              <a:rPr lang="fi-FI" sz="2000" dirty="0">
                <a:latin typeface="Arial Rounded MT Bold" pitchFamily="34" charset="0"/>
              </a:rPr>
              <a:t>ME-10	_L_good </a:t>
            </a:r>
            <a:r>
              <a:rPr lang="fi-FI" sz="2000" dirty="0" smtClean="0">
                <a:latin typeface="Arial Rounded MT Bold" pitchFamily="34" charset="0"/>
              </a:rPr>
              <a:t>rotation</a:t>
            </a:r>
          </a:p>
          <a:p>
            <a:endParaRPr lang="fi-FI" sz="2000" dirty="0" smtClean="0">
              <a:latin typeface="Arial Rounded MT Bold" pitchFamily="34" charset="0"/>
            </a:endParaRPr>
          </a:p>
          <a:p>
            <a:r>
              <a:rPr lang="fi-FI" sz="2000" dirty="0">
                <a:latin typeface="Arial Rounded MT Bold" pitchFamily="34" charset="0"/>
              </a:rPr>
              <a:t>RO-01_L_rotation too late_C_stays with play </a:t>
            </a:r>
            <a:r>
              <a:rPr lang="fi-FI" sz="2000" dirty="0" smtClean="0">
                <a:latin typeface="Arial Rounded MT Bold" pitchFamily="34" charset="0"/>
              </a:rPr>
              <a:t>correctly</a:t>
            </a:r>
          </a:p>
          <a:p>
            <a:r>
              <a:rPr lang="fi-FI" sz="2000" dirty="0">
                <a:latin typeface="Arial Rounded MT Bold" pitchFamily="34" charset="0"/>
              </a:rPr>
              <a:t>ME-12	_L_rotation_wide45_referee def</a:t>
            </a:r>
          </a:p>
          <a:p>
            <a:endParaRPr lang="fi-FI" sz="2000" dirty="0" smtClean="0">
              <a:latin typeface="Arial Rounded MT Bold" pitchFamily="34" charset="0"/>
            </a:endParaRPr>
          </a:p>
          <a:p>
            <a:r>
              <a:rPr lang="fi-FI" sz="2000" dirty="0" smtClean="0">
                <a:latin typeface="Arial Rounded MT Bold" pitchFamily="34" charset="0"/>
              </a:rPr>
              <a:t>ME-22_L_incorrect </a:t>
            </a:r>
            <a:r>
              <a:rPr lang="fi-FI" sz="2000" dirty="0">
                <a:latin typeface="Arial Rounded MT Bold" pitchFamily="34" charset="0"/>
              </a:rPr>
              <a:t>rotations x 3</a:t>
            </a:r>
          </a:p>
          <a:p>
            <a:endParaRPr lang="fi-FI" sz="2000" dirty="0" smtClean="0">
              <a:latin typeface="Arial Rounded MT Bold" pitchFamily="34" charset="0"/>
            </a:endParaRPr>
          </a:p>
          <a:p>
            <a:r>
              <a:rPr lang="fi-FI" sz="2000" dirty="0" smtClean="0">
                <a:latin typeface="Arial Rounded MT Bold" pitchFamily="34" charset="0"/>
              </a:rPr>
              <a:t>ME-01_C_extended coverage in low post</a:t>
            </a:r>
          </a:p>
          <a:p>
            <a:endParaRPr lang="fi-FI" sz="2000" dirty="0" smtClean="0">
              <a:latin typeface="Arial Rounded MT Bold" pitchFamily="34" charset="0"/>
            </a:endParaRPr>
          </a:p>
          <a:p>
            <a:r>
              <a:rPr lang="fi-FI" sz="2000" dirty="0" smtClean="0">
                <a:latin typeface="Arial Rounded MT Bold" pitchFamily="34" charset="0"/>
              </a:rPr>
              <a:t>RO-02_L_rotation too late_C_moves up and down_behind play</a:t>
            </a:r>
          </a:p>
          <a:p>
            <a:endParaRPr lang="fi-FI" sz="2000" dirty="0" smtClean="0">
              <a:latin typeface="Arial Rounded MT Bold" pitchFamily="34" charset="0"/>
            </a:endParaRPr>
          </a:p>
          <a:p>
            <a:r>
              <a:rPr lang="fi-FI" sz="2000" dirty="0" smtClean="0">
                <a:latin typeface="Arial Rounded MT Bold" pitchFamily="34" charset="0"/>
              </a:rPr>
              <a:t>ME-17_new T stays with play in rotation</a:t>
            </a:r>
          </a:p>
          <a:p>
            <a:endParaRPr lang="en-US" sz="2400"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14</a:t>
            </a:fld>
            <a:endParaRPr lang="en-US" dirty="0"/>
          </a:p>
        </p:txBody>
      </p:sp>
    </p:spTree>
    <p:extLst>
      <p:ext uri="{BB962C8B-B14F-4D97-AF65-F5344CB8AC3E}">
        <p14:creationId xmlns:p14="http://schemas.microsoft.com/office/powerpoint/2010/main" val="3620895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962" y="4343510"/>
            <a:ext cx="5648919" cy="4114289"/>
          </a:xfrm>
        </p:spPr>
        <p:txBody>
          <a:bodyPr/>
          <a:lstStyle/>
          <a:p>
            <a:r>
              <a:rPr lang="fi-FI" sz="2800" dirty="0" smtClean="0">
                <a:latin typeface="Arial Rounded MT Bold" pitchFamily="34" charset="0"/>
              </a:rPr>
              <a:t>FIBA</a:t>
            </a:r>
          </a:p>
          <a:p>
            <a:r>
              <a:rPr lang="fi-FI" sz="2800" dirty="0" smtClean="0">
                <a:latin typeface="Arial Rounded MT Bold" pitchFamily="34" charset="0"/>
              </a:rPr>
              <a:t>ME-11_L_time_distance_</a:t>
            </a:r>
          </a:p>
          <a:p>
            <a:r>
              <a:rPr lang="fi-FI" sz="2800" dirty="0" smtClean="0">
                <a:latin typeface="Arial Rounded MT Bold" pitchFamily="34" charset="0"/>
              </a:rPr>
              <a:t>stationary_referee defence</a:t>
            </a:r>
          </a:p>
          <a:p>
            <a:r>
              <a:rPr lang="fi-FI" sz="2800" dirty="0" smtClean="0">
                <a:latin typeface="Arial Rounded MT Bold" pitchFamily="34" charset="0"/>
              </a:rPr>
              <a:t>ME-15_Afrobasket_L+C_ distance and until end of action</a:t>
            </a:r>
          </a:p>
          <a:p>
            <a:r>
              <a:rPr lang="fi-FI" sz="2800" dirty="0" smtClean="0">
                <a:latin typeface="Arial Rounded MT Bold" pitchFamily="34" charset="0"/>
              </a:rPr>
              <a:t>ME-21_new L too slow in transition</a:t>
            </a:r>
            <a:endParaRPr lang="en-US" sz="28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15</a:t>
            </a:fld>
            <a:endParaRPr lang="en-US" dirty="0"/>
          </a:p>
        </p:txBody>
      </p:sp>
    </p:spTree>
    <p:extLst>
      <p:ext uri="{BB962C8B-B14F-4D97-AF65-F5344CB8AC3E}">
        <p14:creationId xmlns:p14="http://schemas.microsoft.com/office/powerpoint/2010/main" val="1356017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16</a:t>
            </a:fld>
            <a:endParaRPr lang="en-US" dirty="0"/>
          </a:p>
        </p:txBody>
      </p:sp>
    </p:spTree>
    <p:extLst>
      <p:ext uri="{BB962C8B-B14F-4D97-AF65-F5344CB8AC3E}">
        <p14:creationId xmlns:p14="http://schemas.microsoft.com/office/powerpoint/2010/main" val="749425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17</a:t>
            </a:fld>
            <a:endParaRPr lang="en-US" dirty="0"/>
          </a:p>
        </p:txBody>
      </p:sp>
    </p:spTree>
    <p:extLst>
      <p:ext uri="{BB962C8B-B14F-4D97-AF65-F5344CB8AC3E}">
        <p14:creationId xmlns:p14="http://schemas.microsoft.com/office/powerpoint/2010/main" val="1044723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962" y="4343510"/>
            <a:ext cx="5648919" cy="4114289"/>
          </a:xfrm>
        </p:spPr>
        <p:txBody>
          <a:bodyPr/>
          <a:lstStyle/>
          <a:p>
            <a:r>
              <a:rPr lang="fi-FI" sz="2800" dirty="0" smtClean="0">
                <a:latin typeface="Arial Rounded MT Bold" pitchFamily="34" charset="0"/>
              </a:rPr>
              <a:t>FIBA</a:t>
            </a:r>
          </a:p>
          <a:p>
            <a:r>
              <a:rPr lang="fi-FI" sz="2800" dirty="0" smtClean="0">
                <a:latin typeface="Arial Rounded MT Bold" pitchFamily="34" charset="0"/>
              </a:rPr>
              <a:t>ME-11_L_time_distance_</a:t>
            </a:r>
          </a:p>
          <a:p>
            <a:r>
              <a:rPr lang="fi-FI" sz="2800" dirty="0" smtClean="0">
                <a:latin typeface="Arial Rounded MT Bold" pitchFamily="34" charset="0"/>
              </a:rPr>
              <a:t>stationary_referee defence</a:t>
            </a:r>
          </a:p>
          <a:p>
            <a:r>
              <a:rPr lang="fi-FI" sz="2800" dirty="0" smtClean="0">
                <a:latin typeface="Arial Rounded MT Bold" pitchFamily="34" charset="0"/>
              </a:rPr>
              <a:t>ME-15_Afrobasket_L+C_ distance and until end of action</a:t>
            </a:r>
          </a:p>
          <a:p>
            <a:r>
              <a:rPr lang="fi-FI" sz="2800" dirty="0" smtClean="0">
                <a:latin typeface="Arial Rounded MT Bold" pitchFamily="34" charset="0"/>
              </a:rPr>
              <a:t>ME-21_new L too slow in transition</a:t>
            </a:r>
            <a:endParaRPr lang="en-US" sz="28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18</a:t>
            </a:fld>
            <a:endParaRPr lang="en-US" dirty="0"/>
          </a:p>
        </p:txBody>
      </p:sp>
    </p:spTree>
    <p:extLst>
      <p:ext uri="{BB962C8B-B14F-4D97-AF65-F5344CB8AC3E}">
        <p14:creationId xmlns:p14="http://schemas.microsoft.com/office/powerpoint/2010/main" val="1356017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962" y="4343510"/>
            <a:ext cx="5648919" cy="4114289"/>
          </a:xfrm>
        </p:spPr>
        <p:txBody>
          <a:bodyPr/>
          <a:lstStyle/>
          <a:p>
            <a:r>
              <a:rPr lang="fi-FI" sz="2800" dirty="0" smtClean="0">
                <a:latin typeface="Arial Rounded MT Bold" pitchFamily="34" charset="0"/>
              </a:rPr>
              <a:t>FIBA</a:t>
            </a:r>
          </a:p>
          <a:p>
            <a:r>
              <a:rPr lang="fi-FI" sz="2800" dirty="0" smtClean="0">
                <a:latin typeface="Arial Rounded MT Bold" pitchFamily="34" charset="0"/>
              </a:rPr>
              <a:t>ME-11_L_time_distance_</a:t>
            </a:r>
          </a:p>
          <a:p>
            <a:r>
              <a:rPr lang="fi-FI" sz="2800" dirty="0" smtClean="0">
                <a:latin typeface="Arial Rounded MT Bold" pitchFamily="34" charset="0"/>
              </a:rPr>
              <a:t>stationary_referee defence</a:t>
            </a:r>
          </a:p>
          <a:p>
            <a:r>
              <a:rPr lang="fi-FI" sz="2800" dirty="0" smtClean="0">
                <a:latin typeface="Arial Rounded MT Bold" pitchFamily="34" charset="0"/>
              </a:rPr>
              <a:t>ME-15_Afrobasket_L+C_ distance and until end of action</a:t>
            </a:r>
          </a:p>
          <a:p>
            <a:r>
              <a:rPr lang="fi-FI" sz="2800" dirty="0" smtClean="0">
                <a:latin typeface="Arial Rounded MT Bold" pitchFamily="34" charset="0"/>
              </a:rPr>
              <a:t>ME-21_new L too slow in transition</a:t>
            </a:r>
            <a:endParaRPr lang="en-US" sz="28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19</a:t>
            </a:fld>
            <a:endParaRPr lang="en-US" dirty="0"/>
          </a:p>
        </p:txBody>
      </p:sp>
    </p:spTree>
    <p:extLst>
      <p:ext uri="{BB962C8B-B14F-4D97-AF65-F5344CB8AC3E}">
        <p14:creationId xmlns:p14="http://schemas.microsoft.com/office/powerpoint/2010/main" val="1356017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962" y="4343510"/>
            <a:ext cx="5648919" cy="4114289"/>
          </a:xfrm>
        </p:spPr>
        <p:txBody>
          <a:bodyPr/>
          <a:lstStyle/>
          <a:p>
            <a:r>
              <a:rPr lang="fi-FI" sz="2800" dirty="0" smtClean="0">
                <a:latin typeface="Arial Rounded MT Bold" pitchFamily="34" charset="0"/>
              </a:rPr>
              <a:t>FIBA</a:t>
            </a:r>
          </a:p>
          <a:p>
            <a:r>
              <a:rPr lang="fi-FI" sz="2800" dirty="0" smtClean="0">
                <a:latin typeface="Arial Rounded MT Bold" pitchFamily="34" charset="0"/>
              </a:rPr>
              <a:t>ME-11_L_time_distance_</a:t>
            </a:r>
          </a:p>
          <a:p>
            <a:r>
              <a:rPr lang="fi-FI" sz="2800" dirty="0" smtClean="0">
                <a:latin typeface="Arial Rounded MT Bold" pitchFamily="34" charset="0"/>
              </a:rPr>
              <a:t>stationary_referee defence</a:t>
            </a:r>
          </a:p>
          <a:p>
            <a:r>
              <a:rPr lang="fi-FI" sz="2800" dirty="0" smtClean="0">
                <a:latin typeface="Arial Rounded MT Bold" pitchFamily="34" charset="0"/>
              </a:rPr>
              <a:t>ME-15_Afrobasket_L+C_ distance and until end of action</a:t>
            </a:r>
          </a:p>
          <a:p>
            <a:r>
              <a:rPr lang="fi-FI" sz="2800" dirty="0" smtClean="0">
                <a:latin typeface="Arial Rounded MT Bold" pitchFamily="34" charset="0"/>
              </a:rPr>
              <a:t>ME-21_new L too slow in transition</a:t>
            </a:r>
            <a:endParaRPr lang="en-US" sz="28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20</a:t>
            </a:fld>
            <a:endParaRPr lang="en-US" dirty="0"/>
          </a:p>
        </p:txBody>
      </p:sp>
    </p:spTree>
    <p:extLst>
      <p:ext uri="{BB962C8B-B14F-4D97-AF65-F5344CB8AC3E}">
        <p14:creationId xmlns:p14="http://schemas.microsoft.com/office/powerpoint/2010/main" val="1356017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962" y="4343510"/>
            <a:ext cx="5648919" cy="4114289"/>
          </a:xfrm>
        </p:spPr>
        <p:txBody>
          <a:bodyPr/>
          <a:lstStyle/>
          <a:p>
            <a:r>
              <a:rPr lang="fi-FI" sz="2800" dirty="0" smtClean="0">
                <a:latin typeface="Arial Rounded MT Bold" pitchFamily="34" charset="0"/>
              </a:rPr>
              <a:t>FIBA</a:t>
            </a:r>
          </a:p>
          <a:p>
            <a:r>
              <a:rPr lang="fi-FI" sz="2800" dirty="0" smtClean="0">
                <a:latin typeface="Arial Rounded MT Bold" pitchFamily="34" charset="0"/>
              </a:rPr>
              <a:t>ME-11_L_time_distance_</a:t>
            </a:r>
          </a:p>
          <a:p>
            <a:r>
              <a:rPr lang="fi-FI" sz="2800" dirty="0" smtClean="0">
                <a:latin typeface="Arial Rounded MT Bold" pitchFamily="34" charset="0"/>
              </a:rPr>
              <a:t>stationary_referee defence</a:t>
            </a:r>
          </a:p>
          <a:p>
            <a:r>
              <a:rPr lang="fi-FI" sz="2800" dirty="0" smtClean="0">
                <a:latin typeface="Arial Rounded MT Bold" pitchFamily="34" charset="0"/>
              </a:rPr>
              <a:t>ME-15_Afrobasket_L+C_ distance and until end of action</a:t>
            </a:r>
          </a:p>
          <a:p>
            <a:r>
              <a:rPr lang="fi-FI" sz="2800" dirty="0" smtClean="0">
                <a:latin typeface="Arial Rounded MT Bold" pitchFamily="34" charset="0"/>
              </a:rPr>
              <a:t>ME-21_new L too slow in transition</a:t>
            </a:r>
            <a:endParaRPr lang="en-US" sz="28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21</a:t>
            </a:fld>
            <a:endParaRPr lang="en-US" dirty="0"/>
          </a:p>
        </p:txBody>
      </p:sp>
    </p:spTree>
    <p:extLst>
      <p:ext uri="{BB962C8B-B14F-4D97-AF65-F5344CB8AC3E}">
        <p14:creationId xmlns:p14="http://schemas.microsoft.com/office/powerpoint/2010/main" val="1381804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a:t>
            </a:fld>
            <a:endParaRPr lang="en-US" dirty="0"/>
          </a:p>
        </p:txBody>
      </p:sp>
    </p:spTree>
    <p:extLst>
      <p:ext uri="{BB962C8B-B14F-4D97-AF65-F5344CB8AC3E}">
        <p14:creationId xmlns:p14="http://schemas.microsoft.com/office/powerpoint/2010/main" val="4256158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i-FI" sz="2400" dirty="0" smtClean="0">
                <a:latin typeface="Arial Rounded MT Bold" pitchFamily="34" charset="0"/>
              </a:rPr>
              <a:t>ME-13_L_wide angle 45_referee defence				</a:t>
            </a:r>
          </a:p>
          <a:p>
            <a:endParaRPr lang="fi-FI" sz="2400" dirty="0" smtClean="0">
              <a:latin typeface="Arial Rounded MT Bold" pitchFamily="34" charset="0"/>
            </a:endParaRPr>
          </a:p>
          <a:p>
            <a:r>
              <a:rPr lang="fi-FI" sz="2400" dirty="0" smtClean="0">
                <a:latin typeface="Arial Rounded MT Bold" pitchFamily="34" charset="0"/>
              </a:rPr>
              <a:t>ML-02_L_cross call_C’s play</a:t>
            </a:r>
          </a:p>
          <a:p>
            <a:endParaRPr lang="fi-FI" sz="2400" dirty="0" smtClean="0">
              <a:latin typeface="Arial Rounded MT Bold" pitchFamily="34" charset="0"/>
            </a:endParaRPr>
          </a:p>
          <a:p>
            <a:r>
              <a:rPr lang="fi-FI" sz="2400" dirty="0" smtClean="0">
                <a:latin typeface="Arial Rounded MT Bold" pitchFamily="34" charset="0"/>
              </a:rPr>
              <a:t>ME-14_L_wide45_ref def_T adjustment in the end</a:t>
            </a:r>
          </a:p>
          <a:p>
            <a:endParaRPr lang="fi-FI" sz="2400" dirty="0" smtClean="0">
              <a:latin typeface="Arial Rounded MT Bold" pitchFamily="34" charset="0"/>
            </a:endParaRPr>
          </a:p>
          <a:p>
            <a:r>
              <a:rPr lang="fi-FI" sz="2400" dirty="0" smtClean="0">
                <a:latin typeface="Arial Rounded MT Bold" pitchFamily="34" charset="0"/>
              </a:rPr>
              <a:t>ML-01_L_cross </a:t>
            </a:r>
            <a:r>
              <a:rPr lang="fi-FI" sz="2400" dirty="0">
                <a:latin typeface="Arial Rounded MT Bold" pitchFamily="34" charset="0"/>
              </a:rPr>
              <a:t>call_C’s play</a:t>
            </a:r>
          </a:p>
          <a:p>
            <a:endParaRPr lang="en-US" sz="24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22</a:t>
            </a:fld>
            <a:endParaRPr lang="en-US" dirty="0"/>
          </a:p>
        </p:txBody>
      </p:sp>
    </p:spTree>
    <p:extLst>
      <p:ext uri="{BB962C8B-B14F-4D97-AF65-F5344CB8AC3E}">
        <p14:creationId xmlns:p14="http://schemas.microsoft.com/office/powerpoint/2010/main" val="3155284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i-FI" sz="2400" dirty="0" smtClean="0">
                <a:latin typeface="Arial Rounded MT Bold" pitchFamily="34" charset="0"/>
              </a:rPr>
              <a:t>ME-13_L_wide angle 45_referee defence				</a:t>
            </a:r>
          </a:p>
          <a:p>
            <a:endParaRPr lang="fi-FI" sz="2400" dirty="0" smtClean="0">
              <a:latin typeface="Arial Rounded MT Bold" pitchFamily="34" charset="0"/>
            </a:endParaRPr>
          </a:p>
          <a:p>
            <a:r>
              <a:rPr lang="fi-FI" sz="2400" dirty="0" smtClean="0">
                <a:latin typeface="Arial Rounded MT Bold" pitchFamily="34" charset="0"/>
              </a:rPr>
              <a:t>ML-02_L_cross call_C’s play</a:t>
            </a:r>
          </a:p>
          <a:p>
            <a:endParaRPr lang="fi-FI" sz="2400" dirty="0" smtClean="0">
              <a:latin typeface="Arial Rounded MT Bold" pitchFamily="34" charset="0"/>
            </a:endParaRPr>
          </a:p>
          <a:p>
            <a:r>
              <a:rPr lang="fi-FI" sz="2400" dirty="0" smtClean="0">
                <a:latin typeface="Arial Rounded MT Bold" pitchFamily="34" charset="0"/>
              </a:rPr>
              <a:t>ME-14_L_wide45_ref def_T adjustment in the end</a:t>
            </a:r>
          </a:p>
          <a:p>
            <a:endParaRPr lang="fi-FI" sz="2400" dirty="0" smtClean="0">
              <a:latin typeface="Arial Rounded MT Bold" pitchFamily="34" charset="0"/>
            </a:endParaRPr>
          </a:p>
          <a:p>
            <a:r>
              <a:rPr lang="fi-FI" sz="2400" dirty="0" smtClean="0">
                <a:latin typeface="Arial Rounded MT Bold" pitchFamily="34" charset="0"/>
              </a:rPr>
              <a:t>ML-01_L_cross </a:t>
            </a:r>
            <a:r>
              <a:rPr lang="fi-FI" sz="2400" dirty="0">
                <a:latin typeface="Arial Rounded MT Bold" pitchFamily="34" charset="0"/>
              </a:rPr>
              <a:t>call_C’s play</a:t>
            </a:r>
          </a:p>
          <a:p>
            <a:endParaRPr lang="en-US" sz="24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23</a:t>
            </a:fld>
            <a:endParaRPr lang="en-US" dirty="0"/>
          </a:p>
        </p:txBody>
      </p:sp>
    </p:spTree>
    <p:extLst>
      <p:ext uri="{BB962C8B-B14F-4D97-AF65-F5344CB8AC3E}">
        <p14:creationId xmlns:p14="http://schemas.microsoft.com/office/powerpoint/2010/main" val="3155284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i-FI" sz="2400" dirty="0" smtClean="0">
                <a:latin typeface="Arial Rounded MT Bold" pitchFamily="34" charset="0"/>
              </a:rPr>
              <a:t>ME-13_L_wide angle 45_referee defence				</a:t>
            </a:r>
          </a:p>
          <a:p>
            <a:endParaRPr lang="fi-FI" sz="2400" dirty="0" smtClean="0">
              <a:latin typeface="Arial Rounded MT Bold" pitchFamily="34" charset="0"/>
            </a:endParaRPr>
          </a:p>
          <a:p>
            <a:r>
              <a:rPr lang="fi-FI" sz="2400" dirty="0" smtClean="0">
                <a:latin typeface="Arial Rounded MT Bold" pitchFamily="34" charset="0"/>
              </a:rPr>
              <a:t>ML-02_L_cross call_C’s play</a:t>
            </a:r>
          </a:p>
          <a:p>
            <a:endParaRPr lang="fi-FI" sz="2400" dirty="0" smtClean="0">
              <a:latin typeface="Arial Rounded MT Bold" pitchFamily="34" charset="0"/>
            </a:endParaRPr>
          </a:p>
          <a:p>
            <a:r>
              <a:rPr lang="fi-FI" sz="2400" dirty="0" smtClean="0">
                <a:latin typeface="Arial Rounded MT Bold" pitchFamily="34" charset="0"/>
              </a:rPr>
              <a:t>ME-14_L_wide45_ref def_T adjustment in the end</a:t>
            </a:r>
          </a:p>
          <a:p>
            <a:endParaRPr lang="fi-FI" sz="2400" dirty="0" smtClean="0">
              <a:latin typeface="Arial Rounded MT Bold" pitchFamily="34" charset="0"/>
            </a:endParaRPr>
          </a:p>
          <a:p>
            <a:r>
              <a:rPr lang="fi-FI" sz="2400" dirty="0" smtClean="0">
                <a:latin typeface="Arial Rounded MT Bold" pitchFamily="34" charset="0"/>
              </a:rPr>
              <a:t>ML-01_L_cross </a:t>
            </a:r>
            <a:r>
              <a:rPr lang="fi-FI" sz="2400" dirty="0">
                <a:latin typeface="Arial Rounded MT Bold" pitchFamily="34" charset="0"/>
              </a:rPr>
              <a:t>call_C’s play</a:t>
            </a:r>
          </a:p>
          <a:p>
            <a:endParaRPr lang="en-US" sz="24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24</a:t>
            </a:fld>
            <a:endParaRPr lang="en-US" dirty="0"/>
          </a:p>
        </p:txBody>
      </p:sp>
    </p:spTree>
    <p:extLst>
      <p:ext uri="{BB962C8B-B14F-4D97-AF65-F5344CB8AC3E}">
        <p14:creationId xmlns:p14="http://schemas.microsoft.com/office/powerpoint/2010/main" val="3155284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i-FI" sz="2400" dirty="0" smtClean="0">
                <a:latin typeface="Arial Rounded MT Bold" pitchFamily="34" charset="0"/>
              </a:rPr>
              <a:t>ME-13_L_wide angle 45_referee defence				</a:t>
            </a:r>
          </a:p>
          <a:p>
            <a:endParaRPr lang="fi-FI" sz="2400" dirty="0" smtClean="0">
              <a:latin typeface="Arial Rounded MT Bold" pitchFamily="34" charset="0"/>
            </a:endParaRPr>
          </a:p>
          <a:p>
            <a:r>
              <a:rPr lang="fi-FI" sz="2400" dirty="0" smtClean="0">
                <a:latin typeface="Arial Rounded MT Bold" pitchFamily="34" charset="0"/>
              </a:rPr>
              <a:t>ML-02_L_cross call_C’s play</a:t>
            </a:r>
          </a:p>
          <a:p>
            <a:endParaRPr lang="fi-FI" sz="2400" dirty="0" smtClean="0">
              <a:latin typeface="Arial Rounded MT Bold" pitchFamily="34" charset="0"/>
            </a:endParaRPr>
          </a:p>
          <a:p>
            <a:r>
              <a:rPr lang="fi-FI" sz="2400" dirty="0" smtClean="0">
                <a:latin typeface="Arial Rounded MT Bold" pitchFamily="34" charset="0"/>
              </a:rPr>
              <a:t>ME-14_L_wide45_ref def_T adjustment in the end</a:t>
            </a:r>
          </a:p>
          <a:p>
            <a:endParaRPr lang="fi-FI" sz="2400" dirty="0" smtClean="0">
              <a:latin typeface="Arial Rounded MT Bold" pitchFamily="34" charset="0"/>
            </a:endParaRPr>
          </a:p>
          <a:p>
            <a:r>
              <a:rPr lang="fi-FI" sz="2400" dirty="0" smtClean="0">
                <a:latin typeface="Arial Rounded MT Bold" pitchFamily="34" charset="0"/>
              </a:rPr>
              <a:t>ML-01_L_cross </a:t>
            </a:r>
            <a:r>
              <a:rPr lang="fi-FI" sz="2400" dirty="0">
                <a:latin typeface="Arial Rounded MT Bold" pitchFamily="34" charset="0"/>
              </a:rPr>
              <a:t>call_C’s play</a:t>
            </a:r>
          </a:p>
          <a:p>
            <a:endParaRPr lang="en-US" sz="24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26</a:t>
            </a:fld>
            <a:endParaRPr lang="en-US" dirty="0"/>
          </a:p>
        </p:txBody>
      </p:sp>
    </p:spTree>
    <p:extLst>
      <p:ext uri="{BB962C8B-B14F-4D97-AF65-F5344CB8AC3E}">
        <p14:creationId xmlns:p14="http://schemas.microsoft.com/office/powerpoint/2010/main" val="3155284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i-FI" sz="2400" dirty="0" smtClean="0">
                <a:latin typeface="Arial Rounded MT Bold" pitchFamily="34" charset="0"/>
              </a:rPr>
              <a:t>ME-13_L_wide angle 45_referee defence				</a:t>
            </a:r>
          </a:p>
          <a:p>
            <a:endParaRPr lang="fi-FI" sz="2400" dirty="0" smtClean="0">
              <a:latin typeface="Arial Rounded MT Bold" pitchFamily="34" charset="0"/>
            </a:endParaRPr>
          </a:p>
          <a:p>
            <a:r>
              <a:rPr lang="fi-FI" sz="2400" dirty="0" smtClean="0">
                <a:latin typeface="Arial Rounded MT Bold" pitchFamily="34" charset="0"/>
              </a:rPr>
              <a:t>ML-02_L_cross call_C’s play</a:t>
            </a:r>
          </a:p>
          <a:p>
            <a:endParaRPr lang="fi-FI" sz="2400" dirty="0" smtClean="0">
              <a:latin typeface="Arial Rounded MT Bold" pitchFamily="34" charset="0"/>
            </a:endParaRPr>
          </a:p>
          <a:p>
            <a:r>
              <a:rPr lang="fi-FI" sz="2400" dirty="0" smtClean="0">
                <a:latin typeface="Arial Rounded MT Bold" pitchFamily="34" charset="0"/>
              </a:rPr>
              <a:t>ME-14_L_wide45_ref def_T adjustment in the end</a:t>
            </a:r>
          </a:p>
          <a:p>
            <a:endParaRPr lang="fi-FI" sz="2400" dirty="0" smtClean="0">
              <a:latin typeface="Arial Rounded MT Bold" pitchFamily="34" charset="0"/>
            </a:endParaRPr>
          </a:p>
          <a:p>
            <a:r>
              <a:rPr lang="fi-FI" sz="2400" dirty="0" smtClean="0">
                <a:latin typeface="Arial Rounded MT Bold" pitchFamily="34" charset="0"/>
              </a:rPr>
              <a:t>ML-01_L_cross </a:t>
            </a:r>
            <a:r>
              <a:rPr lang="fi-FI" sz="2400" dirty="0">
                <a:latin typeface="Arial Rounded MT Bold" pitchFamily="34" charset="0"/>
              </a:rPr>
              <a:t>call_C’s play</a:t>
            </a:r>
          </a:p>
          <a:p>
            <a:endParaRPr lang="en-US" sz="24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27</a:t>
            </a:fld>
            <a:endParaRPr lang="en-US" dirty="0"/>
          </a:p>
        </p:txBody>
      </p:sp>
    </p:spTree>
    <p:extLst>
      <p:ext uri="{BB962C8B-B14F-4D97-AF65-F5344CB8AC3E}">
        <p14:creationId xmlns:p14="http://schemas.microsoft.com/office/powerpoint/2010/main" val="3155284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i-FI" sz="2400" dirty="0" smtClean="0">
                <a:latin typeface="Arial Rounded MT Bold" pitchFamily="34" charset="0"/>
              </a:rPr>
              <a:t>FIBA</a:t>
            </a:r>
          </a:p>
          <a:p>
            <a:r>
              <a:rPr lang="fi-FI" sz="2400" dirty="0" smtClean="0">
                <a:latin typeface="Arial Rounded MT Bold" pitchFamily="34" charset="0"/>
              </a:rPr>
              <a:t>ME-20_T_trailing the play</a:t>
            </a:r>
            <a:endParaRPr lang="en-US" sz="24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28</a:t>
            </a:fld>
            <a:endParaRPr lang="en-US" dirty="0"/>
          </a:p>
        </p:txBody>
      </p:sp>
    </p:spTree>
    <p:extLst>
      <p:ext uri="{BB962C8B-B14F-4D97-AF65-F5344CB8AC3E}">
        <p14:creationId xmlns:p14="http://schemas.microsoft.com/office/powerpoint/2010/main" val="170898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29</a:t>
            </a:fld>
            <a:endParaRPr lang="en-US" dirty="0"/>
          </a:p>
        </p:txBody>
      </p:sp>
    </p:spTree>
    <p:extLst>
      <p:ext uri="{BB962C8B-B14F-4D97-AF65-F5344CB8AC3E}">
        <p14:creationId xmlns:p14="http://schemas.microsoft.com/office/powerpoint/2010/main" val="459631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30</a:t>
            </a:fld>
            <a:endParaRPr lang="en-US" dirty="0"/>
          </a:p>
        </p:txBody>
      </p:sp>
    </p:spTree>
    <p:extLst>
      <p:ext uri="{BB962C8B-B14F-4D97-AF65-F5344CB8AC3E}">
        <p14:creationId xmlns:p14="http://schemas.microsoft.com/office/powerpoint/2010/main" val="201896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i-FI" sz="2400" dirty="0" smtClean="0">
                <a:latin typeface="Arial Rounded MT Bold" pitchFamily="34" charset="0"/>
              </a:rPr>
              <a:t>FIBA</a:t>
            </a:r>
          </a:p>
          <a:p>
            <a:r>
              <a:rPr lang="fi-FI" sz="2400" dirty="0" smtClean="0">
                <a:latin typeface="Arial Rounded MT Bold" pitchFamily="34" charset="0"/>
              </a:rPr>
              <a:t>ME-18_Afrobasket_T_adjustments x 2_incorrect/correct</a:t>
            </a:r>
          </a:p>
          <a:p>
            <a:endParaRPr lang="fi-FI" sz="2400" dirty="0" smtClean="0">
              <a:latin typeface="Arial Rounded MT Bold" pitchFamily="34" charset="0"/>
            </a:endParaRPr>
          </a:p>
          <a:p>
            <a:r>
              <a:rPr lang="fi-FI" sz="2400" dirty="0" smtClean="0">
                <a:latin typeface="Arial Rounded MT Bold" pitchFamily="34" charset="0"/>
              </a:rPr>
              <a:t>ME-19_T_secondary_waiting L to make call_GOOD EXAMPLE</a:t>
            </a:r>
          </a:p>
          <a:p>
            <a:endParaRPr lang="fi-FI" sz="2400" dirty="0" smtClean="0">
              <a:latin typeface="Arial Rounded MT Bold" pitchFamily="34" charset="0"/>
            </a:endParaRPr>
          </a:p>
          <a:p>
            <a:endParaRPr lang="en-US" sz="2000"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31</a:t>
            </a:fld>
            <a:endParaRPr lang="en-US" dirty="0"/>
          </a:p>
        </p:txBody>
      </p:sp>
    </p:spTree>
    <p:extLst>
      <p:ext uri="{BB962C8B-B14F-4D97-AF65-F5344CB8AC3E}">
        <p14:creationId xmlns:p14="http://schemas.microsoft.com/office/powerpoint/2010/main" val="1170488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32</a:t>
            </a:fld>
            <a:endParaRPr lang="en-US" dirty="0"/>
          </a:p>
        </p:txBody>
      </p:sp>
    </p:spTree>
    <p:extLst>
      <p:ext uri="{BB962C8B-B14F-4D97-AF65-F5344CB8AC3E}">
        <p14:creationId xmlns:p14="http://schemas.microsoft.com/office/powerpoint/2010/main" val="1859420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idx="5"/>
          </p:nvPr>
        </p:nvSpPr>
        <p:spPr>
          <a:noFill/>
          <a:ln>
            <a:miter lim="800000"/>
            <a:headEnd/>
            <a:tailEnd/>
          </a:ln>
        </p:spPr>
        <p:txBody>
          <a:bodyPr/>
          <a:lstStyle/>
          <a:p>
            <a:fld id="{66DC8E0B-DDB7-4B89-9A46-D7A7867BFB8C}" type="slidenum">
              <a:rPr lang="es-ES" smtClean="0">
                <a:solidFill>
                  <a:srgbClr val="000000"/>
                </a:solidFill>
                <a:latin typeface="Times New Roman" pitchFamily="18" charset="0"/>
              </a:rPr>
              <a:pPr/>
              <a:t>5</a:t>
            </a:fld>
            <a:endParaRPr lang="es-ES" dirty="0" smtClean="0">
              <a:solidFill>
                <a:srgbClr val="000000"/>
              </a:solidFill>
              <a:latin typeface="Times New Roman" pitchFamily="18" charset="0"/>
            </a:endParaRPr>
          </a:p>
        </p:txBody>
      </p:sp>
      <p:sp>
        <p:nvSpPr>
          <p:cNvPr id="46083" name="Rectangle 1"/>
          <p:cNvSpPr>
            <a:spLocks noGrp="1" noRot="1" noChangeAspect="1" noChangeArrowheads="1" noTextEdit="1"/>
          </p:cNvSpPr>
          <p:nvPr>
            <p:ph type="sldImg"/>
          </p:nvPr>
        </p:nvSpPr>
        <p:spPr>
          <a:xfrm>
            <a:off x="1141413" y="695325"/>
            <a:ext cx="4573587" cy="3429000"/>
          </a:xfrm>
          <a:solidFill>
            <a:srgbClr val="FFFFFF"/>
          </a:solidFill>
          <a:ln/>
        </p:spPr>
      </p:sp>
      <p:sp>
        <p:nvSpPr>
          <p:cNvPr id="46084" name="Rectangle 2"/>
          <p:cNvSpPr>
            <a:spLocks noGrp="1" noChangeArrowheads="1"/>
          </p:cNvSpPr>
          <p:nvPr>
            <p:ph type="body" idx="1"/>
          </p:nvPr>
        </p:nvSpPr>
        <p:spPr>
          <a:xfrm>
            <a:off x="685963" y="4343510"/>
            <a:ext cx="5486078" cy="4115749"/>
          </a:xfrm>
          <a:noFill/>
        </p:spPr>
        <p:txBody>
          <a:bodyPr wrap="none" anchor="ctr"/>
          <a:lstStyle/>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2003818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33</a:t>
            </a:fld>
            <a:endParaRPr lang="en-US" dirty="0"/>
          </a:p>
        </p:txBody>
      </p:sp>
    </p:spTree>
    <p:extLst>
      <p:ext uri="{BB962C8B-B14F-4D97-AF65-F5344CB8AC3E}">
        <p14:creationId xmlns:p14="http://schemas.microsoft.com/office/powerpoint/2010/main" val="3616009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i-FI" sz="2000" dirty="0" smtClean="0">
                <a:latin typeface="Arial Rounded MT Bold" pitchFamily="34" charset="0"/>
              </a:rPr>
              <a:t>ME-02_C_inital position_next movement and play</a:t>
            </a:r>
          </a:p>
          <a:p>
            <a:r>
              <a:rPr lang="fi-FI" sz="2000" dirty="0" smtClean="0">
                <a:latin typeface="Arial Rounded MT Bold" pitchFamily="34" charset="0"/>
              </a:rPr>
              <a:t>			</a:t>
            </a:r>
          </a:p>
          <a:p>
            <a:r>
              <a:rPr lang="fi-FI" sz="2000" dirty="0" smtClean="0">
                <a:latin typeface="Arial Rounded MT Bold" pitchFamily="34" charset="0"/>
              </a:rPr>
              <a:t>MC-01_L_too narrow angle_C should wait and see if L makes a call.</a:t>
            </a:r>
          </a:p>
          <a:p>
            <a:endParaRPr lang="fi-FI" sz="2000" dirty="0" smtClean="0">
              <a:latin typeface="Arial Rounded MT Bold" pitchFamily="34" charset="0"/>
            </a:endParaRPr>
          </a:p>
          <a:p>
            <a:r>
              <a:rPr lang="fi-FI" sz="2000" dirty="0" smtClean="0">
                <a:latin typeface="Arial Rounded MT Bold" pitchFamily="34" charset="0"/>
              </a:rPr>
              <a:t>ME-04_C_primary coverage</a:t>
            </a:r>
          </a:p>
          <a:p>
            <a:endParaRPr lang="fi-FI" sz="2000" dirty="0" smtClean="0">
              <a:latin typeface="Arial Rounded MT Bold" pitchFamily="34" charset="0"/>
            </a:endParaRPr>
          </a:p>
          <a:p>
            <a:r>
              <a:rPr lang="fi-FI" sz="2000" dirty="0" smtClean="0">
                <a:latin typeface="Arial Rounded MT Bold" pitchFamily="34" charset="0"/>
              </a:rPr>
              <a:t>ME-06_C_primary_should step onto court</a:t>
            </a:r>
          </a:p>
          <a:p>
            <a:endParaRPr lang="fi-FI" sz="2000" dirty="0" smtClean="0">
              <a:latin typeface="Arial Rounded MT Bold" pitchFamily="34" charset="0"/>
            </a:endParaRPr>
          </a:p>
          <a:p>
            <a:r>
              <a:rPr lang="fi-FI" sz="2000" dirty="0" smtClean="0">
                <a:latin typeface="Arial Rounded MT Bold" pitchFamily="34" charset="0"/>
              </a:rPr>
              <a:t>ME-08_C_cross step_too late-fast_moving when action_misses foul</a:t>
            </a:r>
            <a:endParaRPr lang="en-US" sz="20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34</a:t>
            </a:fld>
            <a:endParaRPr lang="en-US" dirty="0"/>
          </a:p>
        </p:txBody>
      </p:sp>
    </p:spTree>
    <p:extLst>
      <p:ext uri="{BB962C8B-B14F-4D97-AF65-F5344CB8AC3E}">
        <p14:creationId xmlns:p14="http://schemas.microsoft.com/office/powerpoint/2010/main" val="1273884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i-FI" sz="2000" dirty="0" smtClean="0">
                <a:latin typeface="Arial Rounded MT Bold" pitchFamily="34" charset="0"/>
              </a:rPr>
              <a:t>ME-02_C_inital position_next movement and play</a:t>
            </a:r>
          </a:p>
          <a:p>
            <a:r>
              <a:rPr lang="fi-FI" sz="2000" dirty="0" smtClean="0">
                <a:latin typeface="Arial Rounded MT Bold" pitchFamily="34" charset="0"/>
              </a:rPr>
              <a:t>			</a:t>
            </a:r>
          </a:p>
          <a:p>
            <a:r>
              <a:rPr lang="fi-FI" sz="2000" dirty="0" smtClean="0">
                <a:latin typeface="Arial Rounded MT Bold" pitchFamily="34" charset="0"/>
              </a:rPr>
              <a:t>MC-01_L_too narrow angle_C should wait and see if L makes a call.</a:t>
            </a:r>
          </a:p>
          <a:p>
            <a:endParaRPr lang="fi-FI" sz="2000" dirty="0" smtClean="0">
              <a:latin typeface="Arial Rounded MT Bold" pitchFamily="34" charset="0"/>
            </a:endParaRPr>
          </a:p>
          <a:p>
            <a:r>
              <a:rPr lang="fi-FI" sz="2000" dirty="0" smtClean="0">
                <a:latin typeface="Arial Rounded MT Bold" pitchFamily="34" charset="0"/>
              </a:rPr>
              <a:t>ME-04_C_primary coverage</a:t>
            </a:r>
          </a:p>
          <a:p>
            <a:endParaRPr lang="fi-FI" sz="2000" dirty="0" smtClean="0">
              <a:latin typeface="Arial Rounded MT Bold" pitchFamily="34" charset="0"/>
            </a:endParaRPr>
          </a:p>
          <a:p>
            <a:r>
              <a:rPr lang="fi-FI" sz="2000" dirty="0" smtClean="0">
                <a:latin typeface="Arial Rounded MT Bold" pitchFamily="34" charset="0"/>
              </a:rPr>
              <a:t>ME-06_C_primary_should step onto court</a:t>
            </a:r>
          </a:p>
          <a:p>
            <a:endParaRPr lang="fi-FI" sz="2000" dirty="0" smtClean="0">
              <a:latin typeface="Arial Rounded MT Bold" pitchFamily="34" charset="0"/>
            </a:endParaRPr>
          </a:p>
          <a:p>
            <a:r>
              <a:rPr lang="fi-FI" sz="2000" dirty="0" smtClean="0">
                <a:latin typeface="Arial Rounded MT Bold" pitchFamily="34" charset="0"/>
              </a:rPr>
              <a:t>ME-08_C_cross step_too late-fast_moving when action_misses foul</a:t>
            </a:r>
            <a:endParaRPr lang="en-US" sz="20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35</a:t>
            </a:fld>
            <a:endParaRPr lang="en-US" dirty="0"/>
          </a:p>
        </p:txBody>
      </p:sp>
    </p:spTree>
    <p:extLst>
      <p:ext uri="{BB962C8B-B14F-4D97-AF65-F5344CB8AC3E}">
        <p14:creationId xmlns:p14="http://schemas.microsoft.com/office/powerpoint/2010/main" val="1273884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i-FI" sz="2000" dirty="0" smtClean="0">
                <a:latin typeface="Arial Rounded MT Bold" pitchFamily="34" charset="0"/>
              </a:rPr>
              <a:t>ME-02_C_inital position_next movement and play</a:t>
            </a:r>
          </a:p>
          <a:p>
            <a:r>
              <a:rPr lang="fi-FI" sz="2000" dirty="0" smtClean="0">
                <a:latin typeface="Arial Rounded MT Bold" pitchFamily="34" charset="0"/>
              </a:rPr>
              <a:t>			</a:t>
            </a:r>
          </a:p>
          <a:p>
            <a:r>
              <a:rPr lang="fi-FI" sz="2000" dirty="0" smtClean="0">
                <a:latin typeface="Arial Rounded MT Bold" pitchFamily="34" charset="0"/>
              </a:rPr>
              <a:t>MC-01_L_too narrow angle_C should wait and see if L makes a call.</a:t>
            </a:r>
          </a:p>
          <a:p>
            <a:endParaRPr lang="fi-FI" sz="2000" dirty="0" smtClean="0">
              <a:latin typeface="Arial Rounded MT Bold" pitchFamily="34" charset="0"/>
            </a:endParaRPr>
          </a:p>
          <a:p>
            <a:r>
              <a:rPr lang="fi-FI" sz="2000" dirty="0" smtClean="0">
                <a:latin typeface="Arial Rounded MT Bold" pitchFamily="34" charset="0"/>
              </a:rPr>
              <a:t>ME-04_C_primary coverage</a:t>
            </a:r>
          </a:p>
          <a:p>
            <a:endParaRPr lang="fi-FI" sz="2000" dirty="0" smtClean="0">
              <a:latin typeface="Arial Rounded MT Bold" pitchFamily="34" charset="0"/>
            </a:endParaRPr>
          </a:p>
          <a:p>
            <a:r>
              <a:rPr lang="fi-FI" sz="2000" dirty="0" smtClean="0">
                <a:latin typeface="Arial Rounded MT Bold" pitchFamily="34" charset="0"/>
              </a:rPr>
              <a:t>ME-06_C_primary_should step onto court</a:t>
            </a:r>
          </a:p>
          <a:p>
            <a:endParaRPr lang="fi-FI" sz="2000" dirty="0" smtClean="0">
              <a:latin typeface="Arial Rounded MT Bold" pitchFamily="34" charset="0"/>
            </a:endParaRPr>
          </a:p>
          <a:p>
            <a:r>
              <a:rPr lang="fi-FI" sz="2000" dirty="0" smtClean="0">
                <a:latin typeface="Arial Rounded MT Bold" pitchFamily="34" charset="0"/>
              </a:rPr>
              <a:t>ME-08_C_cross step_too late-fast_moving when action_misses foul</a:t>
            </a:r>
            <a:endParaRPr lang="en-US" sz="20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36</a:t>
            </a:fld>
            <a:endParaRPr lang="en-US" dirty="0"/>
          </a:p>
        </p:txBody>
      </p:sp>
    </p:spTree>
    <p:extLst>
      <p:ext uri="{BB962C8B-B14F-4D97-AF65-F5344CB8AC3E}">
        <p14:creationId xmlns:p14="http://schemas.microsoft.com/office/powerpoint/2010/main" val="1273884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38</a:t>
            </a:fld>
            <a:endParaRPr lang="en-US" dirty="0"/>
          </a:p>
        </p:txBody>
      </p:sp>
    </p:spTree>
    <p:extLst>
      <p:ext uri="{BB962C8B-B14F-4D97-AF65-F5344CB8AC3E}">
        <p14:creationId xmlns:p14="http://schemas.microsoft.com/office/powerpoint/2010/main" val="928915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39</a:t>
            </a:fld>
            <a:endParaRPr lang="en-US" dirty="0"/>
          </a:p>
        </p:txBody>
      </p:sp>
    </p:spTree>
    <p:extLst>
      <p:ext uri="{BB962C8B-B14F-4D97-AF65-F5344CB8AC3E}">
        <p14:creationId xmlns:p14="http://schemas.microsoft.com/office/powerpoint/2010/main" val="105383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40</a:t>
            </a:fld>
            <a:endParaRPr lang="en-US" dirty="0"/>
          </a:p>
        </p:txBody>
      </p:sp>
    </p:spTree>
    <p:extLst>
      <p:ext uri="{BB962C8B-B14F-4D97-AF65-F5344CB8AC3E}">
        <p14:creationId xmlns:p14="http://schemas.microsoft.com/office/powerpoint/2010/main" val="2003614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41</a:t>
            </a:fld>
            <a:endParaRPr lang="en-US" dirty="0"/>
          </a:p>
        </p:txBody>
      </p:sp>
    </p:spTree>
    <p:extLst>
      <p:ext uri="{BB962C8B-B14F-4D97-AF65-F5344CB8AC3E}">
        <p14:creationId xmlns:p14="http://schemas.microsoft.com/office/powerpoint/2010/main" val="1018021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45</a:t>
            </a:fld>
            <a:endParaRPr lang="en-US" dirty="0"/>
          </a:p>
        </p:txBody>
      </p:sp>
    </p:spTree>
    <p:extLst>
      <p:ext uri="{BB962C8B-B14F-4D97-AF65-F5344CB8AC3E}">
        <p14:creationId xmlns:p14="http://schemas.microsoft.com/office/powerpoint/2010/main" val="304987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7B4CC4A-6B18-4E55-8B0E-AE50CF777A94}" type="slidenum">
              <a:rPr lang="en-US" smtClean="0"/>
              <a:t>46</a:t>
            </a:fld>
            <a:endParaRPr lang="en-US"/>
          </a:p>
        </p:txBody>
      </p:sp>
    </p:spTree>
    <p:extLst>
      <p:ext uri="{BB962C8B-B14F-4D97-AF65-F5344CB8AC3E}">
        <p14:creationId xmlns:p14="http://schemas.microsoft.com/office/powerpoint/2010/main" val="76200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idx="5"/>
          </p:nvPr>
        </p:nvSpPr>
        <p:spPr>
          <a:noFill/>
          <a:ln>
            <a:miter lim="800000"/>
            <a:headEnd/>
            <a:tailEnd/>
          </a:ln>
        </p:spPr>
        <p:txBody>
          <a:bodyPr/>
          <a:lstStyle/>
          <a:p>
            <a:fld id="{66DC8E0B-DDB7-4B89-9A46-D7A7867BFB8C}" type="slidenum">
              <a:rPr lang="es-ES" smtClean="0">
                <a:solidFill>
                  <a:srgbClr val="000000"/>
                </a:solidFill>
                <a:latin typeface="Times New Roman" pitchFamily="18" charset="0"/>
              </a:rPr>
              <a:pPr/>
              <a:t>6</a:t>
            </a:fld>
            <a:endParaRPr lang="es-ES" smtClean="0">
              <a:solidFill>
                <a:srgbClr val="000000"/>
              </a:solidFill>
              <a:latin typeface="Times New Roman" pitchFamily="18" charset="0"/>
            </a:endParaRPr>
          </a:p>
        </p:txBody>
      </p:sp>
      <p:sp>
        <p:nvSpPr>
          <p:cNvPr id="46083" name="Rectangle 1"/>
          <p:cNvSpPr>
            <a:spLocks noGrp="1" noRot="1" noChangeAspect="1" noChangeArrowheads="1" noTextEdit="1"/>
          </p:cNvSpPr>
          <p:nvPr>
            <p:ph type="sldImg"/>
          </p:nvPr>
        </p:nvSpPr>
        <p:spPr>
          <a:xfrm>
            <a:off x="1141413" y="695325"/>
            <a:ext cx="4573587" cy="3429000"/>
          </a:xfrm>
          <a:solidFill>
            <a:srgbClr val="FFFFFF"/>
          </a:solidFill>
          <a:ln/>
        </p:spPr>
      </p:sp>
      <p:sp>
        <p:nvSpPr>
          <p:cNvPr id="46084" name="Rectangle 2"/>
          <p:cNvSpPr>
            <a:spLocks noGrp="1" noChangeArrowheads="1"/>
          </p:cNvSpPr>
          <p:nvPr>
            <p:ph type="body" idx="1"/>
          </p:nvPr>
        </p:nvSpPr>
        <p:spPr>
          <a:xfrm>
            <a:off x="685963" y="4343510"/>
            <a:ext cx="5486078" cy="4115749"/>
          </a:xfrm>
          <a:noFill/>
        </p:spPr>
        <p:txBody>
          <a:bodyPr wrap="none" anchor="ctr"/>
          <a:lstStyle/>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133369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idx="5"/>
          </p:nvPr>
        </p:nvSpPr>
        <p:spPr>
          <a:noFill/>
          <a:ln>
            <a:miter lim="800000"/>
            <a:headEnd/>
            <a:tailEnd/>
          </a:ln>
        </p:spPr>
        <p:txBody>
          <a:bodyPr/>
          <a:lstStyle/>
          <a:p>
            <a:fld id="{66DC8E0B-DDB7-4B89-9A46-D7A7867BFB8C}" type="slidenum">
              <a:rPr lang="es-ES" smtClean="0">
                <a:solidFill>
                  <a:srgbClr val="000000"/>
                </a:solidFill>
                <a:latin typeface="Times New Roman" pitchFamily="18" charset="0"/>
              </a:rPr>
              <a:pPr/>
              <a:t>7</a:t>
            </a:fld>
            <a:endParaRPr lang="es-ES" smtClean="0">
              <a:solidFill>
                <a:srgbClr val="000000"/>
              </a:solidFill>
              <a:latin typeface="Times New Roman" pitchFamily="18" charset="0"/>
            </a:endParaRPr>
          </a:p>
        </p:txBody>
      </p:sp>
      <p:sp>
        <p:nvSpPr>
          <p:cNvPr id="46083" name="Rectangle 1"/>
          <p:cNvSpPr>
            <a:spLocks noGrp="1" noRot="1" noChangeAspect="1" noChangeArrowheads="1" noTextEdit="1"/>
          </p:cNvSpPr>
          <p:nvPr>
            <p:ph type="sldImg"/>
          </p:nvPr>
        </p:nvSpPr>
        <p:spPr>
          <a:xfrm>
            <a:off x="1141413" y="695325"/>
            <a:ext cx="4573587" cy="3429000"/>
          </a:xfrm>
          <a:solidFill>
            <a:srgbClr val="FFFFFF"/>
          </a:solidFill>
          <a:ln/>
        </p:spPr>
      </p:sp>
      <p:sp>
        <p:nvSpPr>
          <p:cNvPr id="46084" name="Rectangle 2"/>
          <p:cNvSpPr>
            <a:spLocks noGrp="1" noChangeArrowheads="1"/>
          </p:cNvSpPr>
          <p:nvPr>
            <p:ph type="body" idx="1"/>
          </p:nvPr>
        </p:nvSpPr>
        <p:spPr>
          <a:xfrm>
            <a:off x="685963" y="4343510"/>
            <a:ext cx="5486078" cy="4115749"/>
          </a:xfrm>
          <a:noFill/>
        </p:spPr>
        <p:txBody>
          <a:bodyPr wrap="none" anchor="ctr"/>
          <a:lstStyle/>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59037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idx="5"/>
          </p:nvPr>
        </p:nvSpPr>
        <p:spPr>
          <a:noFill/>
          <a:ln>
            <a:miter lim="800000"/>
            <a:headEnd/>
            <a:tailEnd/>
          </a:ln>
        </p:spPr>
        <p:txBody>
          <a:bodyPr/>
          <a:lstStyle/>
          <a:p>
            <a:fld id="{66DC8E0B-DDB7-4B89-9A46-D7A7867BFB8C}" type="slidenum">
              <a:rPr lang="es-ES" smtClean="0">
                <a:solidFill>
                  <a:srgbClr val="000000"/>
                </a:solidFill>
                <a:latin typeface="Times New Roman" pitchFamily="18" charset="0"/>
              </a:rPr>
              <a:pPr/>
              <a:t>8</a:t>
            </a:fld>
            <a:endParaRPr lang="es-ES" smtClean="0">
              <a:solidFill>
                <a:srgbClr val="000000"/>
              </a:solidFill>
              <a:latin typeface="Times New Roman" pitchFamily="18" charset="0"/>
            </a:endParaRPr>
          </a:p>
        </p:txBody>
      </p:sp>
      <p:sp>
        <p:nvSpPr>
          <p:cNvPr id="46083" name="Rectangle 1"/>
          <p:cNvSpPr>
            <a:spLocks noGrp="1" noRot="1" noChangeAspect="1" noChangeArrowheads="1" noTextEdit="1"/>
          </p:cNvSpPr>
          <p:nvPr>
            <p:ph type="sldImg"/>
          </p:nvPr>
        </p:nvSpPr>
        <p:spPr>
          <a:xfrm>
            <a:off x="1141413" y="695325"/>
            <a:ext cx="4573587" cy="3429000"/>
          </a:xfrm>
          <a:solidFill>
            <a:srgbClr val="FFFFFF"/>
          </a:solidFill>
          <a:ln/>
        </p:spPr>
      </p:sp>
      <p:sp>
        <p:nvSpPr>
          <p:cNvPr id="46084" name="Rectangle 2"/>
          <p:cNvSpPr>
            <a:spLocks noGrp="1" noChangeArrowheads="1"/>
          </p:cNvSpPr>
          <p:nvPr>
            <p:ph type="body" idx="1"/>
          </p:nvPr>
        </p:nvSpPr>
        <p:spPr>
          <a:xfrm>
            <a:off x="685963" y="4343510"/>
            <a:ext cx="5486078" cy="4115749"/>
          </a:xfrm>
          <a:noFill/>
        </p:spPr>
        <p:txBody>
          <a:bodyPr wrap="none" anchor="ctr"/>
          <a:lstStyle/>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11338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962" y="4343510"/>
            <a:ext cx="5648919" cy="4114289"/>
          </a:xfrm>
        </p:spPr>
        <p:txBody>
          <a:bodyPr/>
          <a:lstStyle/>
          <a:p>
            <a:r>
              <a:rPr lang="fi-FI" sz="2800" dirty="0" smtClean="0">
                <a:latin typeface="Arial Rounded MT Bold" pitchFamily="34" charset="0"/>
              </a:rPr>
              <a:t>FIBA</a:t>
            </a:r>
          </a:p>
          <a:p>
            <a:r>
              <a:rPr lang="fi-FI" sz="2800" dirty="0" smtClean="0">
                <a:latin typeface="Arial Rounded MT Bold" pitchFamily="34" charset="0"/>
              </a:rPr>
              <a:t>ME-11_L_time_distance_</a:t>
            </a:r>
          </a:p>
          <a:p>
            <a:r>
              <a:rPr lang="fi-FI" sz="2800" dirty="0" smtClean="0">
                <a:latin typeface="Arial Rounded MT Bold" pitchFamily="34" charset="0"/>
              </a:rPr>
              <a:t>stationary_referee defence</a:t>
            </a:r>
          </a:p>
          <a:p>
            <a:r>
              <a:rPr lang="fi-FI" sz="2800" dirty="0" smtClean="0">
                <a:latin typeface="Arial Rounded MT Bold" pitchFamily="34" charset="0"/>
              </a:rPr>
              <a:t>ME-15_Afrobasket_L+C_ distance and until end of action</a:t>
            </a:r>
          </a:p>
          <a:p>
            <a:r>
              <a:rPr lang="fi-FI" sz="2800" dirty="0" smtClean="0">
                <a:latin typeface="Arial Rounded MT Bold" pitchFamily="34" charset="0"/>
              </a:rPr>
              <a:t>ME-21_new L too slow in transition</a:t>
            </a:r>
            <a:endParaRPr lang="en-US" sz="28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a:t>
            </a:fld>
            <a:endParaRPr lang="en-US" dirty="0"/>
          </a:p>
        </p:txBody>
      </p:sp>
    </p:spTree>
    <p:extLst>
      <p:ext uri="{BB962C8B-B14F-4D97-AF65-F5344CB8AC3E}">
        <p14:creationId xmlns:p14="http://schemas.microsoft.com/office/powerpoint/2010/main" val="1356017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962" y="4343510"/>
            <a:ext cx="5648919" cy="4114289"/>
          </a:xfrm>
        </p:spPr>
        <p:txBody>
          <a:bodyPr/>
          <a:lstStyle/>
          <a:p>
            <a:r>
              <a:rPr lang="fi-FI" sz="2800" dirty="0" smtClean="0">
                <a:latin typeface="Arial Rounded MT Bold" pitchFamily="34" charset="0"/>
              </a:rPr>
              <a:t>FIBA</a:t>
            </a:r>
          </a:p>
          <a:p>
            <a:r>
              <a:rPr lang="fi-FI" sz="2800" dirty="0" smtClean="0">
                <a:latin typeface="Arial Rounded MT Bold" pitchFamily="34" charset="0"/>
              </a:rPr>
              <a:t>ME-11_L_time_distance_</a:t>
            </a:r>
          </a:p>
          <a:p>
            <a:r>
              <a:rPr lang="fi-FI" sz="2800" dirty="0" smtClean="0">
                <a:latin typeface="Arial Rounded MT Bold" pitchFamily="34" charset="0"/>
              </a:rPr>
              <a:t>stationary_referee defence</a:t>
            </a:r>
          </a:p>
          <a:p>
            <a:r>
              <a:rPr lang="fi-FI" sz="2800" dirty="0" smtClean="0">
                <a:latin typeface="Arial Rounded MT Bold" pitchFamily="34" charset="0"/>
              </a:rPr>
              <a:t>ME-15_Afrobasket_L+C_ distance and until end of action</a:t>
            </a:r>
          </a:p>
          <a:p>
            <a:r>
              <a:rPr lang="fi-FI" sz="2800" dirty="0" smtClean="0">
                <a:latin typeface="Arial Rounded MT Bold" pitchFamily="34" charset="0"/>
              </a:rPr>
              <a:t>ME-21_new L too slow in transition</a:t>
            </a:r>
            <a:endParaRPr lang="en-US" sz="28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a:t>
            </a:fld>
            <a:endParaRPr lang="en-US" dirty="0"/>
          </a:p>
        </p:txBody>
      </p:sp>
    </p:spTree>
    <p:extLst>
      <p:ext uri="{BB962C8B-B14F-4D97-AF65-F5344CB8AC3E}">
        <p14:creationId xmlns:p14="http://schemas.microsoft.com/office/powerpoint/2010/main" val="136627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962" y="4343510"/>
            <a:ext cx="5648919" cy="4114289"/>
          </a:xfrm>
        </p:spPr>
        <p:txBody>
          <a:bodyPr/>
          <a:lstStyle/>
          <a:p>
            <a:r>
              <a:rPr lang="fi-FI" sz="2800" dirty="0" smtClean="0">
                <a:latin typeface="Arial Rounded MT Bold" pitchFamily="34" charset="0"/>
              </a:rPr>
              <a:t>FIBA</a:t>
            </a:r>
          </a:p>
          <a:p>
            <a:r>
              <a:rPr lang="fi-FI" sz="2800" dirty="0" smtClean="0">
                <a:latin typeface="Arial Rounded MT Bold" pitchFamily="34" charset="0"/>
              </a:rPr>
              <a:t>ME-11_L_time_distance_</a:t>
            </a:r>
          </a:p>
          <a:p>
            <a:r>
              <a:rPr lang="fi-FI" sz="2800" dirty="0" smtClean="0">
                <a:latin typeface="Arial Rounded MT Bold" pitchFamily="34" charset="0"/>
              </a:rPr>
              <a:t>stationary_referee defence</a:t>
            </a:r>
          </a:p>
          <a:p>
            <a:r>
              <a:rPr lang="fi-FI" sz="2800" dirty="0" smtClean="0">
                <a:latin typeface="Arial Rounded MT Bold" pitchFamily="34" charset="0"/>
              </a:rPr>
              <a:t>ME-15_Afrobasket_L+C_ distance and until end of action</a:t>
            </a:r>
          </a:p>
          <a:p>
            <a:r>
              <a:rPr lang="fi-FI" sz="2800" dirty="0" smtClean="0">
                <a:latin typeface="Arial Rounded MT Bold" pitchFamily="34" charset="0"/>
              </a:rPr>
              <a:t>ME-21_new L too slow in transition</a:t>
            </a:r>
            <a:endParaRPr lang="en-US" sz="2800" dirty="0">
              <a:latin typeface="Arial Rounded MT Bold" pitchFamily="34" charset="0"/>
            </a:endParaRPr>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a:t>
            </a:fld>
            <a:endParaRPr lang="en-US" dirty="0"/>
          </a:p>
        </p:txBody>
      </p:sp>
    </p:spTree>
    <p:extLst>
      <p:ext uri="{BB962C8B-B14F-4D97-AF65-F5344CB8AC3E}">
        <p14:creationId xmlns:p14="http://schemas.microsoft.com/office/powerpoint/2010/main" val="135601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6/18/16</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6/18/16</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6/18/16</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857234"/>
            <a:ext cx="8786874" cy="5268931"/>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248432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6/18/16</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6/18/16</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6/18/16</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6/18/16</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6/18/16</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6/18/16</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6/18/16</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6/18/16</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0"/>
            <a:ext cx="9141472" cy="6856104"/>
          </a:xfrm>
          <a:prstGeom prst="rect">
            <a:avLst/>
          </a:prstGeom>
        </p:spPr>
      </p:pic>
      <p:sp>
        <p:nvSpPr>
          <p:cNvPr id="2" name="Title Placeholder 1"/>
          <p:cNvSpPr>
            <a:spLocks noGrp="1"/>
          </p:cNvSpPr>
          <p:nvPr>
            <p:ph type="title"/>
          </p:nvPr>
        </p:nvSpPr>
        <p:spPr>
          <a:xfrm>
            <a:off x="457200" y="110881"/>
            <a:ext cx="8229600" cy="637987"/>
          </a:xfrm>
          <a:prstGeom prst="rect">
            <a:avLst/>
          </a:prstGeom>
        </p:spPr>
        <p:txBody>
          <a:bodyPr vert="horz" lIns="91440" tIns="45720" rIns="91440" bIns="45720" rtlCol="0" anchor="ctr">
            <a:normAutofit/>
          </a:bodyPr>
          <a:lstStyle/>
          <a:p>
            <a:r>
              <a:rPr lang="en-GB" dirty="0" smtClean="0"/>
              <a:t>TITLE TO GO HERE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411635" y="6483853"/>
            <a:ext cx="550333" cy="276999"/>
          </a:xfrm>
          <a:prstGeom prst="rect">
            <a:avLst/>
          </a:prstGeom>
        </p:spPr>
        <p:txBody>
          <a:bodyPr wrap="square" anchor="ctr">
            <a:spAutoFit/>
          </a:bodyPr>
          <a:lstStyle/>
          <a:p>
            <a:pPr algn="ctr"/>
            <a:fld id="{D3E2F691-E059-DE45-BED1-F2F3E8547E09}" type="slidenum">
              <a:rPr lang="en-US" sz="1200" b="1" smtClean="0">
                <a:solidFill>
                  <a:schemeClr val="bg1"/>
                </a:solidFill>
                <a:latin typeface="Arial"/>
                <a:cs typeface="Arial"/>
              </a:rPr>
              <a:pPr algn="ctr"/>
              <a:t>‹#›</a:t>
            </a:fld>
            <a:endParaRPr lang="en-US" sz="1200" b="1" dirty="0">
              <a:solidFill>
                <a:schemeClr val="bg1"/>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txStyles>
    <p:titleStyle>
      <a:lvl1pPr algn="l" defTabSz="457200" rtl="0" eaLnBrk="1" latinLnBrk="0" hangingPunct="1">
        <a:spcBef>
          <a:spcPct val="0"/>
        </a:spcBef>
        <a:buNone/>
        <a:defRPr sz="2800" b="0" i="0" kern="1200">
          <a:solidFill>
            <a:schemeClr val="bg1"/>
          </a:solidFill>
          <a:latin typeface="Fiba" charset="0"/>
          <a:ea typeface="Fiba" charset="0"/>
          <a:cs typeface="Fiba"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Univers 57 Condensed" charset="0"/>
          <a:ea typeface="Univers 57 Condensed" charset="0"/>
          <a:cs typeface="Univers 57 Condensed" charset="0"/>
        </a:defRPr>
      </a:lvl1pPr>
      <a:lvl2pPr marL="742950" indent="-285750" algn="l" defTabSz="457200" rtl="0" eaLnBrk="1" latinLnBrk="0" hangingPunct="1">
        <a:spcBef>
          <a:spcPct val="20000"/>
        </a:spcBef>
        <a:buFont typeface="Arial"/>
        <a:buChar char="–"/>
        <a:defRPr sz="2800" b="0" i="0" kern="1200">
          <a:solidFill>
            <a:schemeClr val="tx1"/>
          </a:solidFill>
          <a:latin typeface="Univers 57 Condensed" charset="0"/>
          <a:ea typeface="Univers 57 Condensed" charset="0"/>
          <a:cs typeface="Univers 57 Condensed" charset="0"/>
        </a:defRPr>
      </a:lvl2pPr>
      <a:lvl3pPr marL="1143000" indent="-228600" algn="l" defTabSz="457200" rtl="0" eaLnBrk="1" latinLnBrk="0" hangingPunct="1">
        <a:spcBef>
          <a:spcPct val="20000"/>
        </a:spcBef>
        <a:buFont typeface="Arial"/>
        <a:buChar char="•"/>
        <a:defRPr sz="2400" b="0" i="0" kern="1200">
          <a:solidFill>
            <a:schemeClr val="tx1"/>
          </a:solidFill>
          <a:latin typeface="Univers 57 Condensed" charset="0"/>
          <a:ea typeface="Univers 57 Condensed" charset="0"/>
          <a:cs typeface="Univers 57 Condensed" charset="0"/>
        </a:defRPr>
      </a:lvl3pPr>
      <a:lvl4pPr marL="1600200" indent="-228600" algn="l" defTabSz="457200" rtl="0" eaLnBrk="1" latinLnBrk="0" hangingPunct="1">
        <a:spcBef>
          <a:spcPct val="20000"/>
        </a:spcBef>
        <a:buFont typeface="Arial"/>
        <a:buChar char="–"/>
        <a:defRPr sz="2000" b="0" i="0" kern="1200">
          <a:solidFill>
            <a:schemeClr val="tx1"/>
          </a:solidFill>
          <a:latin typeface="Univers 57 Condensed" charset="0"/>
          <a:ea typeface="Univers 57 Condensed" charset="0"/>
          <a:cs typeface="Univers 57 Condensed" charset="0"/>
        </a:defRPr>
      </a:lvl4pPr>
      <a:lvl5pPr marL="2057400" indent="-228600" algn="l" defTabSz="457200" rtl="0" eaLnBrk="1" latinLnBrk="0" hangingPunct="1">
        <a:spcBef>
          <a:spcPct val="20000"/>
        </a:spcBef>
        <a:buFont typeface="Arial"/>
        <a:buChar char="»"/>
        <a:defRPr sz="2000" b="0" i="0" kern="1200">
          <a:solidFill>
            <a:schemeClr val="tx1"/>
          </a:solidFill>
          <a:latin typeface="Univers 57 Condensed" charset="0"/>
          <a:ea typeface="Univers 57 Condensed" charset="0"/>
          <a:cs typeface="Univers 57 Condensed"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8.png"/><Relationship Id="rId11"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8.png"/><Relationship Id="rId6" Type="http://schemas.openxmlformats.org/officeDocument/2006/relationships/image" Target="../media/image17.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8.png"/><Relationship Id="rId6" Type="http://schemas.openxmlformats.org/officeDocument/2006/relationships/image" Target="../media/image17.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7.png"/><Relationship Id="rId7" Type="http://schemas.openxmlformats.org/officeDocument/2006/relationships/image" Target="../media/image12.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5.png"/><Relationship Id="rId9"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8.png"/><Relationship Id="rId8" Type="http://schemas.openxmlformats.org/officeDocument/2006/relationships/image" Target="../media/image7.png"/><Relationship Id="rId9"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8.png"/><Relationship Id="rId8" Type="http://schemas.openxmlformats.org/officeDocument/2006/relationships/image" Target="../media/image7.png"/><Relationship Id="rId9"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15.png"/><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3.png"/><Relationship Id="rId13" Type="http://schemas.openxmlformats.org/officeDocument/2006/relationships/image" Target="../media/image28.png"/><Relationship Id="rId14" Type="http://schemas.openxmlformats.org/officeDocument/2006/relationships/image" Target="../media/image11.png"/><Relationship Id="rId15" Type="http://schemas.openxmlformats.org/officeDocument/2006/relationships/image" Target="../media/image29.png"/><Relationship Id="rId16" Type="http://schemas.openxmlformats.org/officeDocument/2006/relationships/image" Target="../media/image5.png"/><Relationship Id="rId1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27.png"/><Relationship Id="rId8" Type="http://schemas.openxmlformats.org/officeDocument/2006/relationships/image" Target="../media/image10.png"/><Relationship Id="rId9" Type="http://schemas.openxmlformats.org/officeDocument/2006/relationships/image" Target="../media/image16.png"/><Relationship Id="rId10"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3.png"/><Relationship Id="rId13" Type="http://schemas.openxmlformats.org/officeDocument/2006/relationships/image" Target="../media/image28.png"/><Relationship Id="rId14" Type="http://schemas.openxmlformats.org/officeDocument/2006/relationships/image" Target="../media/image11.png"/><Relationship Id="rId15" Type="http://schemas.openxmlformats.org/officeDocument/2006/relationships/image" Target="../media/image29.png"/><Relationship Id="rId16" Type="http://schemas.openxmlformats.org/officeDocument/2006/relationships/image" Target="../media/image5.png"/><Relationship Id="rId1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27.png"/><Relationship Id="rId8" Type="http://schemas.openxmlformats.org/officeDocument/2006/relationships/image" Target="../media/image10.png"/><Relationship Id="rId9" Type="http://schemas.openxmlformats.org/officeDocument/2006/relationships/image" Target="../media/image16.png"/><Relationship Id="rId10"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3.png"/><Relationship Id="rId13" Type="http://schemas.openxmlformats.org/officeDocument/2006/relationships/image" Target="../media/image28.png"/><Relationship Id="rId14" Type="http://schemas.openxmlformats.org/officeDocument/2006/relationships/image" Target="../media/image11.png"/><Relationship Id="rId15" Type="http://schemas.openxmlformats.org/officeDocument/2006/relationships/image" Target="../media/image29.png"/><Relationship Id="rId16" Type="http://schemas.openxmlformats.org/officeDocument/2006/relationships/image" Target="../media/image5.png"/><Relationship Id="rId17" Type="http://schemas.openxmlformats.org/officeDocument/2006/relationships/image" Target="../media/image30.png"/><Relationship Id="rId18"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27.png"/><Relationship Id="rId8" Type="http://schemas.openxmlformats.org/officeDocument/2006/relationships/image" Target="../media/image10.png"/><Relationship Id="rId9" Type="http://schemas.openxmlformats.org/officeDocument/2006/relationships/image" Target="../media/image16.png"/><Relationship Id="rId10"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7.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1" Type="http://schemas.openxmlformats.org/officeDocument/2006/relationships/image" Target="../media/image6.png"/><Relationship Id="rId12"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5.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10.png"/><Relationship Id="rId8" Type="http://schemas.openxmlformats.org/officeDocument/2006/relationships/image" Target="../media/image27.png"/><Relationship Id="rId9" Type="http://schemas.openxmlformats.org/officeDocument/2006/relationships/image" Target="../media/image12.png"/><Relationship Id="rId10"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3.png"/><Relationship Id="rId13" Type="http://schemas.openxmlformats.org/officeDocument/2006/relationships/image" Target="../media/image28.png"/><Relationship Id="rId14" Type="http://schemas.openxmlformats.org/officeDocument/2006/relationships/image" Target="../media/image11.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27.png"/><Relationship Id="rId8" Type="http://schemas.openxmlformats.org/officeDocument/2006/relationships/image" Target="../media/image10.png"/><Relationship Id="rId9" Type="http://schemas.openxmlformats.org/officeDocument/2006/relationships/image" Target="../media/image16.png"/><Relationship Id="rId10" Type="http://schemas.openxmlformats.org/officeDocument/2006/relationships/image" Target="../media/image26.png"/></Relationships>
</file>

<file path=ppt/slides/_rels/slide39.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3.png"/><Relationship Id="rId13" Type="http://schemas.openxmlformats.org/officeDocument/2006/relationships/image" Target="../media/image28.png"/><Relationship Id="rId14" Type="http://schemas.openxmlformats.org/officeDocument/2006/relationships/image" Target="../media/image11.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27.png"/><Relationship Id="rId8" Type="http://schemas.openxmlformats.org/officeDocument/2006/relationships/image" Target="../media/image10.png"/><Relationship Id="rId9" Type="http://schemas.openxmlformats.org/officeDocument/2006/relationships/image" Target="../media/image16.png"/><Relationship Id="rId10"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26.png"/><Relationship Id="rId13" Type="http://schemas.openxmlformats.org/officeDocument/2006/relationships/image" Target="../media/image17.png"/><Relationship Id="rId14" Type="http://schemas.openxmlformats.org/officeDocument/2006/relationships/image" Target="../media/image13.png"/><Relationship Id="rId15" Type="http://schemas.openxmlformats.org/officeDocument/2006/relationships/image" Target="../media/image28.png"/><Relationship Id="rId16" Type="http://schemas.openxmlformats.org/officeDocument/2006/relationships/image" Target="../media/image11.png"/><Relationship Id="rId1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12.png"/><Relationship Id="rId8" Type="http://schemas.openxmlformats.org/officeDocument/2006/relationships/image" Target="../media/image27.png"/><Relationship Id="rId9" Type="http://schemas.openxmlformats.org/officeDocument/2006/relationships/image" Target="../media/image30.png"/><Relationship Id="rId10" Type="http://schemas.openxmlformats.org/officeDocument/2006/relationships/image" Target="../media/image10.png"/></Relationships>
</file>

<file path=ppt/slides/_rels/slide41.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17.png"/><Relationship Id="rId13" Type="http://schemas.openxmlformats.org/officeDocument/2006/relationships/image" Target="../media/image13.png"/><Relationship Id="rId14" Type="http://schemas.openxmlformats.org/officeDocument/2006/relationships/image" Target="../media/image28.png"/><Relationship Id="rId15" Type="http://schemas.openxmlformats.org/officeDocument/2006/relationships/image" Target="../media/image11.png"/><Relationship Id="rId16" Type="http://schemas.openxmlformats.org/officeDocument/2006/relationships/image" Target="../media/image29.png"/><Relationship Id="rId1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27.png"/><Relationship Id="rId8" Type="http://schemas.openxmlformats.org/officeDocument/2006/relationships/image" Target="../media/image30.png"/><Relationship Id="rId9" Type="http://schemas.openxmlformats.org/officeDocument/2006/relationships/image" Target="../media/image10.png"/><Relationship Id="rId10"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5.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26.png"/><Relationship Id="rId13" Type="http://schemas.openxmlformats.org/officeDocument/2006/relationships/image" Target="../media/image17.png"/><Relationship Id="rId14" Type="http://schemas.openxmlformats.org/officeDocument/2006/relationships/image" Target="../media/image13.png"/><Relationship Id="rId15" Type="http://schemas.openxmlformats.org/officeDocument/2006/relationships/image" Target="../media/image28.png"/><Relationship Id="rId16" Type="http://schemas.openxmlformats.org/officeDocument/2006/relationships/image" Target="../media/image11.png"/><Relationship Id="rId1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12.png"/><Relationship Id="rId8" Type="http://schemas.openxmlformats.org/officeDocument/2006/relationships/image" Target="../media/image27.png"/><Relationship Id="rId9" Type="http://schemas.openxmlformats.org/officeDocument/2006/relationships/image" Target="../media/image30.png"/><Relationship Id="rId10"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4070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court_ver.png"/>
          <p:cNvPicPr>
            <a:picLocks noChangeAspect="1"/>
          </p:cNvPicPr>
          <p:nvPr/>
        </p:nvPicPr>
        <p:blipFill rotWithShape="1">
          <a:blip r:embed="rId3" cstate="screen">
            <a:extLst>
              <a:ext uri="{28A0092B-C50C-407E-A947-70E740481C1C}">
                <a14:useLocalDpi xmlns:a14="http://schemas.microsoft.com/office/drawing/2010/main"/>
              </a:ext>
            </a:extLst>
          </a:blip>
          <a:srcRect t="17855"/>
          <a:stretch/>
        </p:blipFill>
        <p:spPr>
          <a:xfrm>
            <a:off x="1213764" y="1528586"/>
            <a:ext cx="6369900" cy="5222732"/>
          </a:xfrm>
          <a:prstGeom prst="rect">
            <a:avLst/>
          </a:prstGeom>
          <a:ln>
            <a:noFill/>
          </a:ln>
          <a:effectLst>
            <a:outerShdw blurRad="292100" dist="139700" dir="2700000" algn="tl" rotWithShape="0">
              <a:srgbClr val="333333">
                <a:alpha val="65000"/>
              </a:srgbClr>
            </a:outerShdw>
          </a:effectLst>
        </p:spPr>
      </p:pic>
      <p:sp>
        <p:nvSpPr>
          <p:cNvPr id="19" name="Suorakulmio 18"/>
          <p:cNvSpPr/>
          <p:nvPr/>
        </p:nvSpPr>
        <p:spPr>
          <a:xfrm>
            <a:off x="2053739" y="1600200"/>
            <a:ext cx="2324100" cy="44069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Puolivapaa piirto 5"/>
          <p:cNvSpPr/>
          <p:nvPr/>
        </p:nvSpPr>
        <p:spPr>
          <a:xfrm flipH="1">
            <a:off x="4362923" y="1600200"/>
            <a:ext cx="2474756" cy="4417060"/>
          </a:xfrm>
          <a:custGeom>
            <a:avLst/>
            <a:gdLst>
              <a:gd name="connsiteX0" fmla="*/ 12700 w 2336800"/>
              <a:gd name="connsiteY0" fmla="*/ 38100 h 4394200"/>
              <a:gd name="connsiteX1" fmla="*/ 2324100 w 2336800"/>
              <a:gd name="connsiteY1" fmla="*/ 0 h 4394200"/>
              <a:gd name="connsiteX2" fmla="*/ 2336800 w 2336800"/>
              <a:gd name="connsiteY2" fmla="*/ 3073400 h 4394200"/>
              <a:gd name="connsiteX3" fmla="*/ 469900 w 2336800"/>
              <a:gd name="connsiteY3" fmla="*/ 2984500 h 4394200"/>
              <a:gd name="connsiteX4" fmla="*/ 292100 w 2336800"/>
              <a:gd name="connsiteY4" fmla="*/ 3390900 h 4394200"/>
              <a:gd name="connsiteX5" fmla="*/ 279400 w 2336800"/>
              <a:gd name="connsiteY5" fmla="*/ 4381500 h 4394200"/>
              <a:gd name="connsiteX6" fmla="*/ 0 w 2336800"/>
              <a:gd name="connsiteY6" fmla="*/ 4394200 h 4394200"/>
              <a:gd name="connsiteX7" fmla="*/ 12700 w 2336800"/>
              <a:gd name="connsiteY7" fmla="*/ 38100 h 43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6800" h="4394200">
                <a:moveTo>
                  <a:pt x="12700" y="38100"/>
                </a:moveTo>
                <a:lnTo>
                  <a:pt x="2324100" y="0"/>
                </a:lnTo>
                <a:cubicBezTo>
                  <a:pt x="2328333" y="1024467"/>
                  <a:pt x="2332567" y="2048933"/>
                  <a:pt x="2336800" y="3073400"/>
                </a:cubicBezTo>
                <a:lnTo>
                  <a:pt x="469900" y="2984500"/>
                </a:lnTo>
                <a:lnTo>
                  <a:pt x="292100" y="3390900"/>
                </a:lnTo>
                <a:lnTo>
                  <a:pt x="279400" y="4381500"/>
                </a:lnTo>
                <a:lnTo>
                  <a:pt x="0" y="4394200"/>
                </a:lnTo>
                <a:cubicBezTo>
                  <a:pt x="4233" y="2942167"/>
                  <a:pt x="8467" y="1490133"/>
                  <a:pt x="12700" y="38100"/>
                </a:cubicBezTo>
                <a:close/>
              </a:path>
            </a:pathLst>
          </a:custGeom>
          <a:solidFill>
            <a:srgbClr val="008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3250" name="Title 1"/>
          <p:cNvSpPr txBox="1">
            <a:spLocks/>
          </p:cNvSpPr>
          <p:nvPr/>
        </p:nvSpPr>
        <p:spPr bwMode="auto">
          <a:xfrm>
            <a:off x="98223" y="278926"/>
            <a:ext cx="8314998" cy="909794"/>
          </a:xfrm>
          <a:prstGeom prst="rect">
            <a:avLst/>
          </a:prstGeom>
          <a:noFill/>
          <a:ln w="9525">
            <a:noFill/>
            <a:miter lim="800000"/>
            <a:headEnd/>
            <a:tailEnd/>
          </a:ln>
        </p:spPr>
        <p:txBody>
          <a:bodyPr/>
          <a:lstStyle/>
          <a:p>
            <a:r>
              <a:rPr lang="fr-CH" sz="2400" b="1" dirty="0" smtClean="0">
                <a:solidFill>
                  <a:srgbClr val="FFFFFF"/>
                </a:solidFill>
                <a:latin typeface="Fiba"/>
                <a:cs typeface="Fiba"/>
              </a:rPr>
              <a:t>3PO /  PRINCIPLE </a:t>
            </a:r>
            <a:r>
              <a:rPr lang="fr-CH" sz="2400" b="1" dirty="0" err="1" smtClean="0">
                <a:solidFill>
                  <a:srgbClr val="FFFFFF"/>
                </a:solidFill>
                <a:latin typeface="Fiba"/>
                <a:cs typeface="Fiba"/>
              </a:rPr>
              <a:t>COVErage</a:t>
            </a:r>
            <a:endParaRPr lang="fr-CH" sz="2400" b="1" dirty="0" smtClean="0">
              <a:solidFill>
                <a:srgbClr val="FFFFFF"/>
              </a:solidFill>
              <a:latin typeface="Fiba"/>
              <a:cs typeface="Fiba"/>
            </a:endParaRPr>
          </a:p>
          <a:p>
            <a:r>
              <a:rPr lang="fr-CH" sz="2400" b="1" dirty="0" err="1" smtClean="0">
                <a:solidFill>
                  <a:srgbClr val="FFFFFF"/>
                </a:solidFill>
                <a:latin typeface="Fiba"/>
                <a:cs typeface="Fiba"/>
              </a:rPr>
              <a:t>Strong</a:t>
            </a:r>
            <a:r>
              <a:rPr lang="fr-CH" sz="2400" b="1" dirty="0" smtClean="0">
                <a:solidFill>
                  <a:srgbClr val="FFFFFF"/>
                </a:solidFill>
                <a:latin typeface="Fiba"/>
                <a:cs typeface="Fiba"/>
              </a:rPr>
              <a:t> </a:t>
            </a:r>
            <a:r>
              <a:rPr lang="fr-CH" sz="2400" b="1" dirty="0" err="1" smtClean="0">
                <a:solidFill>
                  <a:srgbClr val="FFFFFF"/>
                </a:solidFill>
                <a:latin typeface="Fiba"/>
                <a:cs typeface="Fiba"/>
              </a:rPr>
              <a:t>side</a:t>
            </a:r>
            <a:r>
              <a:rPr lang="fr-CH" sz="2400" b="1" dirty="0" smtClean="0">
                <a:solidFill>
                  <a:srgbClr val="FFFFFF"/>
                </a:solidFill>
                <a:latin typeface="Fiba"/>
                <a:cs typeface="Fiba"/>
              </a:rPr>
              <a:t> - right</a:t>
            </a:r>
          </a:p>
          <a:p>
            <a:endParaRPr lang="en-US" sz="2400" b="1" dirty="0">
              <a:solidFill>
                <a:srgbClr val="FFFFFF"/>
              </a:solidFill>
              <a:latin typeface="Fiba"/>
              <a:cs typeface="Fiba"/>
            </a:endParaRPr>
          </a:p>
        </p:txBody>
      </p:sp>
      <p:sp>
        <p:nvSpPr>
          <p:cNvPr id="53251" name="Sisällön paikkamerkki 2"/>
          <p:cNvSpPr>
            <a:spLocks noGrp="1"/>
          </p:cNvSpPr>
          <p:nvPr>
            <p:ph idx="1"/>
          </p:nvPr>
        </p:nvSpPr>
        <p:spPr>
          <a:xfrm>
            <a:off x="480455" y="1452368"/>
            <a:ext cx="4302184" cy="5400675"/>
          </a:xfrm>
        </p:spPr>
        <p:txBody>
          <a:bodyPr>
            <a:normAutofit/>
          </a:bodyPr>
          <a:lstStyle/>
          <a:p>
            <a:pPr eaLnBrk="1" hangingPunct="1">
              <a:buClr>
                <a:srgbClr val="800000"/>
              </a:buClr>
              <a:buFont typeface="Wingdings" charset="2"/>
              <a:buChar char="ü"/>
            </a:pPr>
            <a:endParaRPr lang="en-US" sz="1800" dirty="0" smtClean="0">
              <a:latin typeface="Univers LT Std 57 Cn"/>
            </a:endParaRPr>
          </a:p>
          <a:p>
            <a:pPr lvl="1" eaLnBrk="1" hangingPunct="1"/>
            <a:endParaRPr lang="en-US" sz="1400" dirty="0" smtClean="0">
              <a:latin typeface="Univers LT Std 57 Cn"/>
            </a:endParaRPr>
          </a:p>
          <a:p>
            <a:pPr eaLnBrk="1" hangingPunct="1"/>
            <a:endParaRPr lang="en-US" sz="2000" dirty="0" smtClean="0">
              <a:latin typeface="Univers LT Std 57 Cn"/>
            </a:endParaRPr>
          </a:p>
          <a:p>
            <a:pPr eaLnBrk="1" hangingPunct="1"/>
            <a:endParaRPr lang="en-US" sz="2000" dirty="0" smtClean="0">
              <a:latin typeface="Univers LT Std 57 Cn"/>
            </a:endParaRPr>
          </a:p>
        </p:txBody>
      </p:sp>
      <p:sp>
        <p:nvSpPr>
          <p:cNvPr id="8" name="Puolivapaa piirto 7"/>
          <p:cNvSpPr/>
          <p:nvPr/>
        </p:nvSpPr>
        <p:spPr>
          <a:xfrm flipH="1">
            <a:off x="4362923" y="4452876"/>
            <a:ext cx="2159796" cy="1564384"/>
          </a:xfrm>
          <a:custGeom>
            <a:avLst/>
            <a:gdLst>
              <a:gd name="connsiteX0" fmla="*/ 12700 w 2082800"/>
              <a:gd name="connsiteY0" fmla="*/ 1422400 h 1422400"/>
              <a:gd name="connsiteX1" fmla="*/ 12700 w 2082800"/>
              <a:gd name="connsiteY1" fmla="*/ 1422400 h 1422400"/>
              <a:gd name="connsiteX2" fmla="*/ 0 w 2082800"/>
              <a:gd name="connsiteY2" fmla="*/ 1168400 h 1422400"/>
              <a:gd name="connsiteX3" fmla="*/ 12700 w 2082800"/>
              <a:gd name="connsiteY3" fmla="*/ 419100 h 1422400"/>
              <a:gd name="connsiteX4" fmla="*/ 241300 w 2082800"/>
              <a:gd name="connsiteY4" fmla="*/ 0 h 1422400"/>
              <a:gd name="connsiteX5" fmla="*/ 2082800 w 2082800"/>
              <a:gd name="connsiteY5" fmla="*/ 38100 h 1422400"/>
              <a:gd name="connsiteX6" fmla="*/ 2070100 w 2082800"/>
              <a:gd name="connsiteY6" fmla="*/ 1397000 h 1422400"/>
              <a:gd name="connsiteX7" fmla="*/ 12700 w 2082800"/>
              <a:gd name="connsiteY7" fmla="*/ 142240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0" h="1422400">
                <a:moveTo>
                  <a:pt x="12700" y="1422400"/>
                </a:moveTo>
                <a:lnTo>
                  <a:pt x="12700" y="1422400"/>
                </a:lnTo>
                <a:cubicBezTo>
                  <a:pt x="8467" y="1337733"/>
                  <a:pt x="0" y="1253172"/>
                  <a:pt x="0" y="1168400"/>
                </a:cubicBezTo>
                <a:cubicBezTo>
                  <a:pt x="0" y="918597"/>
                  <a:pt x="12700" y="668903"/>
                  <a:pt x="12700" y="419100"/>
                </a:cubicBezTo>
                <a:lnTo>
                  <a:pt x="241300" y="0"/>
                </a:lnTo>
                <a:lnTo>
                  <a:pt x="2082800" y="38100"/>
                </a:lnTo>
                <a:lnTo>
                  <a:pt x="2070100" y="1397000"/>
                </a:lnTo>
                <a:lnTo>
                  <a:pt x="12700" y="1422400"/>
                </a:lnTo>
                <a:close/>
              </a:path>
            </a:pathLst>
          </a:custGeom>
          <a:solidFill>
            <a:srgbClr val="3366FF">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2" name="Kuva 11" descr="Trail.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3489481">
            <a:off x="6129426" y="1920674"/>
            <a:ext cx="542544" cy="463296"/>
          </a:xfrm>
          <a:prstGeom prst="rect">
            <a:avLst/>
          </a:prstGeom>
        </p:spPr>
      </p:pic>
      <p:pic>
        <p:nvPicPr>
          <p:cNvPr id="18" name="Kuva 17" descr="Lead.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19621939">
            <a:off x="5325216" y="6117417"/>
            <a:ext cx="542544" cy="463296"/>
          </a:xfrm>
          <a:prstGeom prst="rect">
            <a:avLst/>
          </a:prstGeom>
        </p:spPr>
      </p:pic>
      <p:pic>
        <p:nvPicPr>
          <p:cNvPr id="11" name="Kuva 10" descr="Center.png"/>
          <p:cNvPicPr>
            <a:picLocks noChangeAspect="1"/>
          </p:cNvPicPr>
          <p:nvPr/>
        </p:nvPicPr>
        <p:blipFill>
          <a:blip r:embed="rId6">
            <a:extLst>
              <a:ext uri="{28A0092B-C50C-407E-A947-70E740481C1C}">
                <a14:useLocalDpi xmlns:a14="http://schemas.microsoft.com/office/drawing/2010/main"/>
              </a:ext>
            </a:extLst>
          </a:blip>
          <a:stretch>
            <a:fillRect/>
          </a:stretch>
        </p:blipFill>
        <p:spPr>
          <a:xfrm rot="5400000">
            <a:off x="2110340" y="3949956"/>
            <a:ext cx="542544" cy="463296"/>
          </a:xfrm>
          <a:prstGeom prst="rect">
            <a:avLst/>
          </a:prstGeom>
        </p:spPr>
      </p:pic>
      <p:sp>
        <p:nvSpPr>
          <p:cNvPr id="14" name="Tekstiruutu 13"/>
          <p:cNvSpPr txBox="1"/>
          <p:nvPr/>
        </p:nvSpPr>
        <p:spPr>
          <a:xfrm>
            <a:off x="7544623" y="886304"/>
            <a:ext cx="1271106" cy="646331"/>
          </a:xfrm>
          <a:prstGeom prst="rect">
            <a:avLst/>
          </a:prstGeom>
          <a:noFill/>
        </p:spPr>
        <p:txBody>
          <a:bodyPr wrap="square" rtlCol="0">
            <a:spAutoFit/>
          </a:bodyPr>
          <a:lstStyle/>
          <a:p>
            <a:pPr algn="ctr"/>
            <a:r>
              <a:rPr lang="en-GB" dirty="0" smtClean="0"/>
              <a:t>HSB / </a:t>
            </a:r>
            <a:r>
              <a:rPr lang="en-GB" smtClean="0"/>
              <a:t>page 192</a:t>
            </a:r>
            <a:endParaRPr lang="en-GB" dirty="0"/>
          </a:p>
        </p:txBody>
      </p:sp>
    </p:spTree>
    <p:extLst>
      <p:ext uri="{BB962C8B-B14F-4D97-AF65-F5344CB8AC3E}">
        <p14:creationId xmlns:p14="http://schemas.microsoft.com/office/powerpoint/2010/main" val="664373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court_ver.png"/>
          <p:cNvPicPr>
            <a:picLocks noChangeAspect="1"/>
          </p:cNvPicPr>
          <p:nvPr/>
        </p:nvPicPr>
        <p:blipFill rotWithShape="1">
          <a:blip r:embed="rId3" cstate="screen">
            <a:extLst>
              <a:ext uri="{28A0092B-C50C-407E-A947-70E740481C1C}">
                <a14:useLocalDpi xmlns:a14="http://schemas.microsoft.com/office/drawing/2010/main"/>
              </a:ext>
            </a:extLst>
          </a:blip>
          <a:srcRect t="17855"/>
          <a:stretch/>
        </p:blipFill>
        <p:spPr>
          <a:xfrm>
            <a:off x="1213764" y="1528586"/>
            <a:ext cx="6369900" cy="5222732"/>
          </a:xfrm>
          <a:prstGeom prst="rect">
            <a:avLst/>
          </a:prstGeom>
          <a:ln>
            <a:noFill/>
          </a:ln>
          <a:effectLst>
            <a:outerShdw blurRad="292100" dist="139700" dir="2700000" algn="tl" rotWithShape="0">
              <a:srgbClr val="333333">
                <a:alpha val="65000"/>
              </a:srgbClr>
            </a:outerShdw>
          </a:effectLst>
        </p:spPr>
      </p:pic>
      <p:sp>
        <p:nvSpPr>
          <p:cNvPr id="19" name="Suorakulmio 18"/>
          <p:cNvSpPr/>
          <p:nvPr/>
        </p:nvSpPr>
        <p:spPr>
          <a:xfrm>
            <a:off x="4432300" y="1625600"/>
            <a:ext cx="2324100" cy="44069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Puolivapaa piirto 5"/>
          <p:cNvSpPr/>
          <p:nvPr/>
        </p:nvSpPr>
        <p:spPr>
          <a:xfrm>
            <a:off x="2077826" y="1612900"/>
            <a:ext cx="2336800" cy="4394200"/>
          </a:xfrm>
          <a:custGeom>
            <a:avLst/>
            <a:gdLst>
              <a:gd name="connsiteX0" fmla="*/ 12700 w 2336800"/>
              <a:gd name="connsiteY0" fmla="*/ 38100 h 4394200"/>
              <a:gd name="connsiteX1" fmla="*/ 2324100 w 2336800"/>
              <a:gd name="connsiteY1" fmla="*/ 0 h 4394200"/>
              <a:gd name="connsiteX2" fmla="*/ 2336800 w 2336800"/>
              <a:gd name="connsiteY2" fmla="*/ 3073400 h 4394200"/>
              <a:gd name="connsiteX3" fmla="*/ 469900 w 2336800"/>
              <a:gd name="connsiteY3" fmla="*/ 2984500 h 4394200"/>
              <a:gd name="connsiteX4" fmla="*/ 292100 w 2336800"/>
              <a:gd name="connsiteY4" fmla="*/ 3390900 h 4394200"/>
              <a:gd name="connsiteX5" fmla="*/ 279400 w 2336800"/>
              <a:gd name="connsiteY5" fmla="*/ 4381500 h 4394200"/>
              <a:gd name="connsiteX6" fmla="*/ 0 w 2336800"/>
              <a:gd name="connsiteY6" fmla="*/ 4394200 h 4394200"/>
              <a:gd name="connsiteX7" fmla="*/ 12700 w 2336800"/>
              <a:gd name="connsiteY7" fmla="*/ 38100 h 43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6800" h="4394200">
                <a:moveTo>
                  <a:pt x="12700" y="38100"/>
                </a:moveTo>
                <a:lnTo>
                  <a:pt x="2324100" y="0"/>
                </a:lnTo>
                <a:cubicBezTo>
                  <a:pt x="2328333" y="1024467"/>
                  <a:pt x="2332567" y="2048933"/>
                  <a:pt x="2336800" y="3073400"/>
                </a:cubicBezTo>
                <a:lnTo>
                  <a:pt x="469900" y="2984500"/>
                </a:lnTo>
                <a:lnTo>
                  <a:pt x="292100" y="3390900"/>
                </a:lnTo>
                <a:lnTo>
                  <a:pt x="279400" y="4381500"/>
                </a:lnTo>
                <a:lnTo>
                  <a:pt x="0" y="4394200"/>
                </a:lnTo>
                <a:cubicBezTo>
                  <a:pt x="4233" y="2942167"/>
                  <a:pt x="8467" y="1490133"/>
                  <a:pt x="12700" y="38100"/>
                </a:cubicBezTo>
                <a:close/>
              </a:path>
            </a:pathLst>
          </a:custGeom>
          <a:solidFill>
            <a:srgbClr val="008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3250" name="Title 1"/>
          <p:cNvSpPr txBox="1">
            <a:spLocks/>
          </p:cNvSpPr>
          <p:nvPr/>
        </p:nvSpPr>
        <p:spPr bwMode="auto">
          <a:xfrm>
            <a:off x="98223" y="278926"/>
            <a:ext cx="8314998" cy="719138"/>
          </a:xfrm>
          <a:prstGeom prst="rect">
            <a:avLst/>
          </a:prstGeom>
          <a:noFill/>
          <a:ln w="9525">
            <a:noFill/>
            <a:miter lim="800000"/>
            <a:headEnd/>
            <a:tailEnd/>
          </a:ln>
        </p:spPr>
        <p:txBody>
          <a:bodyPr/>
          <a:lstStyle/>
          <a:p>
            <a:r>
              <a:rPr lang="fr-CH" sz="2400" b="1" dirty="0" smtClean="0">
                <a:solidFill>
                  <a:srgbClr val="FFFFFF"/>
                </a:solidFill>
                <a:latin typeface="Fiba"/>
                <a:cs typeface="Fiba"/>
              </a:rPr>
              <a:t>3PO / FUNCTIONAL COVERAGE</a:t>
            </a:r>
          </a:p>
          <a:p>
            <a:r>
              <a:rPr lang="fr-CH" sz="2400" b="1" dirty="0" err="1" smtClean="0">
                <a:solidFill>
                  <a:srgbClr val="FFFFFF"/>
                </a:solidFill>
                <a:latin typeface="Fiba"/>
                <a:cs typeface="Fiba"/>
              </a:rPr>
              <a:t>Strong</a:t>
            </a:r>
            <a:r>
              <a:rPr lang="fr-CH" sz="2400" b="1" dirty="0" smtClean="0">
                <a:solidFill>
                  <a:srgbClr val="FFFFFF"/>
                </a:solidFill>
                <a:latin typeface="Fiba"/>
                <a:cs typeface="Fiba"/>
              </a:rPr>
              <a:t> </a:t>
            </a:r>
            <a:r>
              <a:rPr lang="fr-CH" sz="2400" b="1" dirty="0" err="1" smtClean="0">
                <a:solidFill>
                  <a:srgbClr val="FFFFFF"/>
                </a:solidFill>
                <a:latin typeface="Fiba"/>
                <a:cs typeface="Fiba"/>
              </a:rPr>
              <a:t>side</a:t>
            </a:r>
            <a:r>
              <a:rPr lang="fr-CH" sz="2400" b="1" dirty="0" smtClean="0">
                <a:solidFill>
                  <a:srgbClr val="FFFFFF"/>
                </a:solidFill>
                <a:latin typeface="Fiba"/>
                <a:cs typeface="Fiba"/>
              </a:rPr>
              <a:t> - right</a:t>
            </a:r>
            <a:endParaRPr lang="en-US" sz="2400" b="1" dirty="0">
              <a:solidFill>
                <a:srgbClr val="FFFFFF"/>
              </a:solidFill>
              <a:latin typeface="Fiba"/>
              <a:cs typeface="Fiba"/>
            </a:endParaRPr>
          </a:p>
        </p:txBody>
      </p:sp>
      <p:sp>
        <p:nvSpPr>
          <p:cNvPr id="53251" name="Sisällön paikkamerkki 2"/>
          <p:cNvSpPr>
            <a:spLocks noGrp="1"/>
          </p:cNvSpPr>
          <p:nvPr>
            <p:ph idx="1"/>
          </p:nvPr>
        </p:nvSpPr>
        <p:spPr>
          <a:xfrm>
            <a:off x="480455" y="1452368"/>
            <a:ext cx="4302184" cy="5400675"/>
          </a:xfrm>
        </p:spPr>
        <p:txBody>
          <a:bodyPr>
            <a:normAutofit/>
          </a:bodyPr>
          <a:lstStyle/>
          <a:p>
            <a:pPr eaLnBrk="1" hangingPunct="1">
              <a:buClr>
                <a:srgbClr val="800000"/>
              </a:buClr>
              <a:buFont typeface="Wingdings" charset="2"/>
              <a:buChar char="ü"/>
            </a:pPr>
            <a:endParaRPr lang="en-US" sz="1800" dirty="0" smtClean="0">
              <a:latin typeface="Univers LT Std 57 Cn"/>
            </a:endParaRPr>
          </a:p>
          <a:p>
            <a:pPr lvl="1" eaLnBrk="1" hangingPunct="1"/>
            <a:endParaRPr lang="en-US" sz="1400" dirty="0" smtClean="0">
              <a:latin typeface="Univers LT Std 57 Cn"/>
            </a:endParaRPr>
          </a:p>
          <a:p>
            <a:pPr eaLnBrk="1" hangingPunct="1"/>
            <a:endParaRPr lang="en-US" sz="2000" dirty="0" smtClean="0">
              <a:latin typeface="Univers LT Std 57 Cn"/>
            </a:endParaRPr>
          </a:p>
          <a:p>
            <a:pPr eaLnBrk="1" hangingPunct="1"/>
            <a:endParaRPr lang="en-US" sz="2000" dirty="0" smtClean="0">
              <a:latin typeface="Univers LT Std 57 Cn"/>
            </a:endParaRPr>
          </a:p>
        </p:txBody>
      </p:sp>
      <p:sp>
        <p:nvSpPr>
          <p:cNvPr id="8" name="Puolivapaa piirto 7"/>
          <p:cNvSpPr/>
          <p:nvPr/>
        </p:nvSpPr>
        <p:spPr>
          <a:xfrm>
            <a:off x="2349500" y="4584700"/>
            <a:ext cx="2082800" cy="1422400"/>
          </a:xfrm>
          <a:custGeom>
            <a:avLst/>
            <a:gdLst>
              <a:gd name="connsiteX0" fmla="*/ 12700 w 2082800"/>
              <a:gd name="connsiteY0" fmla="*/ 1422400 h 1422400"/>
              <a:gd name="connsiteX1" fmla="*/ 12700 w 2082800"/>
              <a:gd name="connsiteY1" fmla="*/ 1422400 h 1422400"/>
              <a:gd name="connsiteX2" fmla="*/ 0 w 2082800"/>
              <a:gd name="connsiteY2" fmla="*/ 1168400 h 1422400"/>
              <a:gd name="connsiteX3" fmla="*/ 12700 w 2082800"/>
              <a:gd name="connsiteY3" fmla="*/ 419100 h 1422400"/>
              <a:gd name="connsiteX4" fmla="*/ 241300 w 2082800"/>
              <a:gd name="connsiteY4" fmla="*/ 0 h 1422400"/>
              <a:gd name="connsiteX5" fmla="*/ 2082800 w 2082800"/>
              <a:gd name="connsiteY5" fmla="*/ 38100 h 1422400"/>
              <a:gd name="connsiteX6" fmla="*/ 2070100 w 2082800"/>
              <a:gd name="connsiteY6" fmla="*/ 1397000 h 1422400"/>
              <a:gd name="connsiteX7" fmla="*/ 12700 w 2082800"/>
              <a:gd name="connsiteY7" fmla="*/ 142240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0" h="1422400">
                <a:moveTo>
                  <a:pt x="12700" y="1422400"/>
                </a:moveTo>
                <a:lnTo>
                  <a:pt x="12700" y="1422400"/>
                </a:lnTo>
                <a:cubicBezTo>
                  <a:pt x="8467" y="1337733"/>
                  <a:pt x="0" y="1253172"/>
                  <a:pt x="0" y="1168400"/>
                </a:cubicBezTo>
                <a:cubicBezTo>
                  <a:pt x="0" y="918597"/>
                  <a:pt x="12700" y="668903"/>
                  <a:pt x="12700" y="419100"/>
                </a:cubicBezTo>
                <a:lnTo>
                  <a:pt x="241300" y="0"/>
                </a:lnTo>
                <a:lnTo>
                  <a:pt x="2082800" y="38100"/>
                </a:lnTo>
                <a:lnTo>
                  <a:pt x="2070100" y="1397000"/>
                </a:lnTo>
                <a:lnTo>
                  <a:pt x="12700" y="1422400"/>
                </a:lnTo>
                <a:close/>
              </a:path>
            </a:pathLst>
          </a:custGeom>
          <a:solidFill>
            <a:srgbClr val="3366FF">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Puolivapaa piirto 8"/>
          <p:cNvSpPr/>
          <p:nvPr/>
        </p:nvSpPr>
        <p:spPr>
          <a:xfrm>
            <a:off x="2108200" y="2387600"/>
            <a:ext cx="2832100" cy="3416300"/>
          </a:xfrm>
          <a:custGeom>
            <a:avLst/>
            <a:gdLst>
              <a:gd name="connsiteX0" fmla="*/ 203200 w 2832100"/>
              <a:gd name="connsiteY0" fmla="*/ 342900 h 3416300"/>
              <a:gd name="connsiteX1" fmla="*/ 0 w 2832100"/>
              <a:gd name="connsiteY1" fmla="*/ 3416300 h 3416300"/>
              <a:gd name="connsiteX2" fmla="*/ 584200 w 2832100"/>
              <a:gd name="connsiteY2" fmla="*/ 3352800 h 3416300"/>
              <a:gd name="connsiteX3" fmla="*/ 1028700 w 2832100"/>
              <a:gd name="connsiteY3" fmla="*/ 3162300 h 3416300"/>
              <a:gd name="connsiteX4" fmla="*/ 1574800 w 2832100"/>
              <a:gd name="connsiteY4" fmla="*/ 2870200 h 3416300"/>
              <a:gd name="connsiteX5" fmla="*/ 2032000 w 2832100"/>
              <a:gd name="connsiteY5" fmla="*/ 2540000 h 3416300"/>
              <a:gd name="connsiteX6" fmla="*/ 2489200 w 2832100"/>
              <a:gd name="connsiteY6" fmla="*/ 2070100 h 3416300"/>
              <a:gd name="connsiteX7" fmla="*/ 2705100 w 2832100"/>
              <a:gd name="connsiteY7" fmla="*/ 1511300 h 3416300"/>
              <a:gd name="connsiteX8" fmla="*/ 2768600 w 2832100"/>
              <a:gd name="connsiteY8" fmla="*/ 939800 h 3416300"/>
              <a:gd name="connsiteX9" fmla="*/ 2832100 w 2832100"/>
              <a:gd name="connsiteY9" fmla="*/ 419100 h 3416300"/>
              <a:gd name="connsiteX10" fmla="*/ 2819400 w 2832100"/>
              <a:gd name="connsiteY10" fmla="*/ 25400 h 3416300"/>
              <a:gd name="connsiteX11" fmla="*/ 546100 w 2832100"/>
              <a:gd name="connsiteY11" fmla="*/ 0 h 3416300"/>
              <a:gd name="connsiteX12" fmla="*/ 203200 w 2832100"/>
              <a:gd name="connsiteY12" fmla="*/ 342900 h 341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2100" h="3416300">
                <a:moveTo>
                  <a:pt x="203200" y="342900"/>
                </a:moveTo>
                <a:lnTo>
                  <a:pt x="0" y="3416300"/>
                </a:lnTo>
                <a:lnTo>
                  <a:pt x="584200" y="3352800"/>
                </a:lnTo>
                <a:lnTo>
                  <a:pt x="1028700" y="3162300"/>
                </a:lnTo>
                <a:lnTo>
                  <a:pt x="1574800" y="2870200"/>
                </a:lnTo>
                <a:lnTo>
                  <a:pt x="2032000" y="2540000"/>
                </a:lnTo>
                <a:lnTo>
                  <a:pt x="2489200" y="2070100"/>
                </a:lnTo>
                <a:lnTo>
                  <a:pt x="2705100" y="1511300"/>
                </a:lnTo>
                <a:lnTo>
                  <a:pt x="2768600" y="939800"/>
                </a:lnTo>
                <a:lnTo>
                  <a:pt x="2832100" y="419100"/>
                </a:lnTo>
                <a:lnTo>
                  <a:pt x="2819400" y="25400"/>
                </a:lnTo>
                <a:lnTo>
                  <a:pt x="546100" y="0"/>
                </a:lnTo>
                <a:lnTo>
                  <a:pt x="203200" y="342900"/>
                </a:lnTo>
                <a:close/>
              </a:path>
            </a:pathLst>
          </a:custGeom>
          <a:noFill/>
          <a:ln w="3810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2" name="Kuva 11" descr="Trail.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8818816">
            <a:off x="2160243" y="2164514"/>
            <a:ext cx="542544" cy="463296"/>
          </a:xfrm>
          <a:prstGeom prst="rect">
            <a:avLst/>
          </a:prstGeom>
        </p:spPr>
      </p:pic>
      <p:sp>
        <p:nvSpPr>
          <p:cNvPr id="10" name="Puolivapaa piirto 9"/>
          <p:cNvSpPr/>
          <p:nvPr/>
        </p:nvSpPr>
        <p:spPr>
          <a:xfrm>
            <a:off x="3975100" y="2578100"/>
            <a:ext cx="2413000" cy="3492500"/>
          </a:xfrm>
          <a:custGeom>
            <a:avLst/>
            <a:gdLst>
              <a:gd name="connsiteX0" fmla="*/ 2514600 w 2590800"/>
              <a:gd name="connsiteY0" fmla="*/ 1371600 h 3492500"/>
              <a:gd name="connsiteX1" fmla="*/ 635000 w 2590800"/>
              <a:gd name="connsiteY1" fmla="*/ 0 h 3492500"/>
              <a:gd name="connsiteX2" fmla="*/ 342900 w 2590800"/>
              <a:gd name="connsiteY2" fmla="*/ 190500 h 3492500"/>
              <a:gd name="connsiteX3" fmla="*/ 76200 w 2590800"/>
              <a:gd name="connsiteY3" fmla="*/ 546100 h 3492500"/>
              <a:gd name="connsiteX4" fmla="*/ 0 w 2590800"/>
              <a:gd name="connsiteY4" fmla="*/ 1143000 h 3492500"/>
              <a:gd name="connsiteX5" fmla="*/ 25400 w 2590800"/>
              <a:gd name="connsiteY5" fmla="*/ 1803400 h 3492500"/>
              <a:gd name="connsiteX6" fmla="*/ 165100 w 2590800"/>
              <a:gd name="connsiteY6" fmla="*/ 2374900 h 3492500"/>
              <a:gd name="connsiteX7" fmla="*/ 558800 w 2590800"/>
              <a:gd name="connsiteY7" fmla="*/ 2959100 h 3492500"/>
              <a:gd name="connsiteX8" fmla="*/ 889000 w 2590800"/>
              <a:gd name="connsiteY8" fmla="*/ 3492500 h 3492500"/>
              <a:gd name="connsiteX9" fmla="*/ 2590800 w 2590800"/>
              <a:gd name="connsiteY9" fmla="*/ 1866900 h 3492500"/>
              <a:gd name="connsiteX10" fmla="*/ 2514600 w 2590800"/>
              <a:gd name="connsiteY10" fmla="*/ 1371600 h 34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3492500">
                <a:moveTo>
                  <a:pt x="2514600" y="1371600"/>
                </a:moveTo>
                <a:lnTo>
                  <a:pt x="635000" y="0"/>
                </a:lnTo>
                <a:lnTo>
                  <a:pt x="342900" y="190500"/>
                </a:lnTo>
                <a:lnTo>
                  <a:pt x="76200" y="546100"/>
                </a:lnTo>
                <a:lnTo>
                  <a:pt x="0" y="1143000"/>
                </a:lnTo>
                <a:lnTo>
                  <a:pt x="25400" y="1803400"/>
                </a:lnTo>
                <a:lnTo>
                  <a:pt x="165100" y="2374900"/>
                </a:lnTo>
                <a:lnTo>
                  <a:pt x="558800" y="2959100"/>
                </a:lnTo>
                <a:lnTo>
                  <a:pt x="889000" y="3492500"/>
                </a:lnTo>
                <a:lnTo>
                  <a:pt x="2590800" y="1866900"/>
                </a:lnTo>
                <a:lnTo>
                  <a:pt x="2514600" y="1371600"/>
                </a:lnTo>
                <a:close/>
              </a:path>
            </a:pathLst>
          </a:custGeom>
          <a:noFill/>
          <a:ln w="3810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Puolivapaa piirto 14"/>
          <p:cNvSpPr/>
          <p:nvPr/>
        </p:nvSpPr>
        <p:spPr>
          <a:xfrm>
            <a:off x="2717800" y="4152900"/>
            <a:ext cx="2146300" cy="2057400"/>
          </a:xfrm>
          <a:custGeom>
            <a:avLst/>
            <a:gdLst>
              <a:gd name="connsiteX0" fmla="*/ 0 w 2146300"/>
              <a:gd name="connsiteY0" fmla="*/ 1879600 h 2057400"/>
              <a:gd name="connsiteX1" fmla="*/ 38100 w 2146300"/>
              <a:gd name="connsiteY1" fmla="*/ 25400 h 2057400"/>
              <a:gd name="connsiteX2" fmla="*/ 419100 w 2146300"/>
              <a:gd name="connsiteY2" fmla="*/ 0 h 2057400"/>
              <a:gd name="connsiteX3" fmla="*/ 927100 w 2146300"/>
              <a:gd name="connsiteY3" fmla="*/ 114300 h 2057400"/>
              <a:gd name="connsiteX4" fmla="*/ 1371600 w 2146300"/>
              <a:gd name="connsiteY4" fmla="*/ 368300 h 2057400"/>
              <a:gd name="connsiteX5" fmla="*/ 1676400 w 2146300"/>
              <a:gd name="connsiteY5" fmla="*/ 749300 h 2057400"/>
              <a:gd name="connsiteX6" fmla="*/ 1879600 w 2146300"/>
              <a:gd name="connsiteY6" fmla="*/ 1079500 h 2057400"/>
              <a:gd name="connsiteX7" fmla="*/ 2006600 w 2146300"/>
              <a:gd name="connsiteY7" fmla="*/ 1384300 h 2057400"/>
              <a:gd name="connsiteX8" fmla="*/ 2108200 w 2146300"/>
              <a:gd name="connsiteY8" fmla="*/ 1714500 h 2057400"/>
              <a:gd name="connsiteX9" fmla="*/ 2146300 w 2146300"/>
              <a:gd name="connsiteY9" fmla="*/ 1841500 h 2057400"/>
              <a:gd name="connsiteX10" fmla="*/ 533400 w 2146300"/>
              <a:gd name="connsiteY10" fmla="*/ 2057400 h 2057400"/>
              <a:gd name="connsiteX11" fmla="*/ 0 w 2146300"/>
              <a:gd name="connsiteY11" fmla="*/ 18796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6300" h="2057400">
                <a:moveTo>
                  <a:pt x="0" y="1879600"/>
                </a:moveTo>
                <a:lnTo>
                  <a:pt x="38100" y="25400"/>
                </a:lnTo>
                <a:lnTo>
                  <a:pt x="419100" y="0"/>
                </a:lnTo>
                <a:lnTo>
                  <a:pt x="927100" y="114300"/>
                </a:lnTo>
                <a:lnTo>
                  <a:pt x="1371600" y="368300"/>
                </a:lnTo>
                <a:lnTo>
                  <a:pt x="1676400" y="749300"/>
                </a:lnTo>
                <a:lnTo>
                  <a:pt x="1879600" y="1079500"/>
                </a:lnTo>
                <a:lnTo>
                  <a:pt x="2006600" y="1384300"/>
                </a:lnTo>
                <a:lnTo>
                  <a:pt x="2108200" y="1714500"/>
                </a:lnTo>
                <a:lnTo>
                  <a:pt x="2146300" y="1841500"/>
                </a:lnTo>
                <a:lnTo>
                  <a:pt x="533400" y="2057400"/>
                </a:lnTo>
                <a:lnTo>
                  <a:pt x="0" y="1879600"/>
                </a:lnTo>
                <a:close/>
              </a:path>
            </a:pathLst>
          </a:custGeom>
          <a:noFill/>
          <a:ln w="38100" cmpd="sng">
            <a:solidFill>
              <a:srgbClr val="3366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8" name="Kuva 17" descr="Lead.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2205646">
            <a:off x="2618991" y="6022160"/>
            <a:ext cx="542544" cy="463296"/>
          </a:xfrm>
          <a:prstGeom prst="rect">
            <a:avLst/>
          </a:prstGeom>
        </p:spPr>
      </p:pic>
      <p:pic>
        <p:nvPicPr>
          <p:cNvPr id="11" name="Kuva 10" descr="Center.png"/>
          <p:cNvPicPr>
            <a:picLocks noChangeAspect="1"/>
          </p:cNvPicPr>
          <p:nvPr/>
        </p:nvPicPr>
        <p:blipFill>
          <a:blip r:embed="rId6">
            <a:extLst>
              <a:ext uri="{28A0092B-C50C-407E-A947-70E740481C1C}">
                <a14:useLocalDpi xmlns:a14="http://schemas.microsoft.com/office/drawing/2010/main"/>
              </a:ext>
            </a:extLst>
          </a:blip>
          <a:stretch>
            <a:fillRect/>
          </a:stretch>
        </p:blipFill>
        <p:spPr>
          <a:xfrm rot="16045863">
            <a:off x="6276688" y="3971476"/>
            <a:ext cx="542544" cy="463296"/>
          </a:xfrm>
          <a:prstGeom prst="rect">
            <a:avLst/>
          </a:prstGeom>
        </p:spPr>
      </p:pic>
      <p:sp>
        <p:nvSpPr>
          <p:cNvPr id="16" name="Tekstiruutu 15"/>
          <p:cNvSpPr txBox="1"/>
          <p:nvPr/>
        </p:nvSpPr>
        <p:spPr>
          <a:xfrm>
            <a:off x="7544623" y="886304"/>
            <a:ext cx="1271106" cy="646331"/>
          </a:xfrm>
          <a:prstGeom prst="rect">
            <a:avLst/>
          </a:prstGeom>
          <a:noFill/>
        </p:spPr>
        <p:txBody>
          <a:bodyPr wrap="square" rtlCol="0">
            <a:spAutoFit/>
          </a:bodyPr>
          <a:lstStyle/>
          <a:p>
            <a:pPr algn="ctr"/>
            <a:r>
              <a:rPr lang="en-GB" dirty="0" smtClean="0"/>
              <a:t>HSB / page 193</a:t>
            </a:r>
            <a:endParaRPr lang="en-GB" dirty="0"/>
          </a:p>
        </p:txBody>
      </p:sp>
    </p:spTree>
    <p:extLst>
      <p:ext uri="{BB962C8B-B14F-4D97-AF65-F5344CB8AC3E}">
        <p14:creationId xmlns:p14="http://schemas.microsoft.com/office/powerpoint/2010/main" val="25577010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court_ver.png"/>
          <p:cNvPicPr>
            <a:picLocks noChangeAspect="1"/>
          </p:cNvPicPr>
          <p:nvPr/>
        </p:nvPicPr>
        <p:blipFill rotWithShape="1">
          <a:blip r:embed="rId3" cstate="screen">
            <a:extLst>
              <a:ext uri="{28A0092B-C50C-407E-A947-70E740481C1C}">
                <a14:useLocalDpi xmlns:a14="http://schemas.microsoft.com/office/drawing/2010/main"/>
              </a:ext>
            </a:extLst>
          </a:blip>
          <a:srcRect t="17855"/>
          <a:stretch/>
        </p:blipFill>
        <p:spPr>
          <a:xfrm>
            <a:off x="1213764" y="1528586"/>
            <a:ext cx="6369900" cy="5222732"/>
          </a:xfrm>
          <a:prstGeom prst="rect">
            <a:avLst/>
          </a:prstGeom>
          <a:ln>
            <a:noFill/>
          </a:ln>
          <a:effectLst>
            <a:outerShdw blurRad="292100" dist="139700" dir="2700000" algn="tl" rotWithShape="0">
              <a:srgbClr val="333333">
                <a:alpha val="65000"/>
              </a:srgbClr>
            </a:outerShdw>
          </a:effectLst>
        </p:spPr>
      </p:pic>
      <p:sp>
        <p:nvSpPr>
          <p:cNvPr id="19" name="Suorakulmio 18"/>
          <p:cNvSpPr/>
          <p:nvPr/>
        </p:nvSpPr>
        <p:spPr>
          <a:xfrm>
            <a:off x="2053739" y="1600200"/>
            <a:ext cx="2324100" cy="44069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Puolivapaa piirto 5"/>
          <p:cNvSpPr/>
          <p:nvPr/>
        </p:nvSpPr>
        <p:spPr>
          <a:xfrm flipH="1">
            <a:off x="4322283" y="1579880"/>
            <a:ext cx="2474756" cy="4417060"/>
          </a:xfrm>
          <a:custGeom>
            <a:avLst/>
            <a:gdLst>
              <a:gd name="connsiteX0" fmla="*/ 12700 w 2336800"/>
              <a:gd name="connsiteY0" fmla="*/ 38100 h 4394200"/>
              <a:gd name="connsiteX1" fmla="*/ 2324100 w 2336800"/>
              <a:gd name="connsiteY1" fmla="*/ 0 h 4394200"/>
              <a:gd name="connsiteX2" fmla="*/ 2336800 w 2336800"/>
              <a:gd name="connsiteY2" fmla="*/ 3073400 h 4394200"/>
              <a:gd name="connsiteX3" fmla="*/ 469900 w 2336800"/>
              <a:gd name="connsiteY3" fmla="*/ 2984500 h 4394200"/>
              <a:gd name="connsiteX4" fmla="*/ 292100 w 2336800"/>
              <a:gd name="connsiteY4" fmla="*/ 3390900 h 4394200"/>
              <a:gd name="connsiteX5" fmla="*/ 279400 w 2336800"/>
              <a:gd name="connsiteY5" fmla="*/ 4381500 h 4394200"/>
              <a:gd name="connsiteX6" fmla="*/ 0 w 2336800"/>
              <a:gd name="connsiteY6" fmla="*/ 4394200 h 4394200"/>
              <a:gd name="connsiteX7" fmla="*/ 12700 w 2336800"/>
              <a:gd name="connsiteY7" fmla="*/ 38100 h 43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6800" h="4394200">
                <a:moveTo>
                  <a:pt x="12700" y="38100"/>
                </a:moveTo>
                <a:lnTo>
                  <a:pt x="2324100" y="0"/>
                </a:lnTo>
                <a:cubicBezTo>
                  <a:pt x="2328333" y="1024467"/>
                  <a:pt x="2332567" y="2048933"/>
                  <a:pt x="2336800" y="3073400"/>
                </a:cubicBezTo>
                <a:lnTo>
                  <a:pt x="469900" y="2984500"/>
                </a:lnTo>
                <a:lnTo>
                  <a:pt x="292100" y="3390900"/>
                </a:lnTo>
                <a:lnTo>
                  <a:pt x="279400" y="4381500"/>
                </a:lnTo>
                <a:lnTo>
                  <a:pt x="0" y="4394200"/>
                </a:lnTo>
                <a:cubicBezTo>
                  <a:pt x="4233" y="2942167"/>
                  <a:pt x="8467" y="1490133"/>
                  <a:pt x="12700" y="38100"/>
                </a:cubicBezTo>
                <a:close/>
              </a:path>
            </a:pathLst>
          </a:custGeom>
          <a:solidFill>
            <a:srgbClr val="008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3250" name="Title 1"/>
          <p:cNvSpPr txBox="1">
            <a:spLocks/>
          </p:cNvSpPr>
          <p:nvPr/>
        </p:nvSpPr>
        <p:spPr bwMode="auto">
          <a:xfrm>
            <a:off x="98223" y="278926"/>
            <a:ext cx="8314998" cy="909794"/>
          </a:xfrm>
          <a:prstGeom prst="rect">
            <a:avLst/>
          </a:prstGeom>
          <a:noFill/>
          <a:ln w="9525">
            <a:noFill/>
            <a:miter lim="800000"/>
            <a:headEnd/>
            <a:tailEnd/>
          </a:ln>
        </p:spPr>
        <p:txBody>
          <a:bodyPr/>
          <a:lstStyle/>
          <a:p>
            <a:r>
              <a:rPr lang="fr-CH" sz="2400" b="1" dirty="0" smtClean="0">
                <a:solidFill>
                  <a:srgbClr val="FFFFFF"/>
                </a:solidFill>
                <a:latin typeface="Fiba"/>
                <a:cs typeface="Fiba"/>
              </a:rPr>
              <a:t>3PO /  PRINCIPLE </a:t>
            </a:r>
            <a:r>
              <a:rPr lang="fr-CH" sz="2400" b="1" dirty="0" err="1" smtClean="0">
                <a:solidFill>
                  <a:srgbClr val="FFFFFF"/>
                </a:solidFill>
                <a:latin typeface="Fiba"/>
                <a:cs typeface="Fiba"/>
              </a:rPr>
              <a:t>COVErage</a:t>
            </a:r>
            <a:endParaRPr lang="fr-CH" sz="2400" b="1" dirty="0" smtClean="0">
              <a:solidFill>
                <a:srgbClr val="FFFFFF"/>
              </a:solidFill>
              <a:latin typeface="Fiba"/>
              <a:cs typeface="Fiba"/>
            </a:endParaRPr>
          </a:p>
          <a:p>
            <a:r>
              <a:rPr lang="fr-CH" sz="2400" b="1" dirty="0" err="1" smtClean="0">
                <a:solidFill>
                  <a:srgbClr val="FFFFFF"/>
                </a:solidFill>
                <a:latin typeface="Fiba"/>
                <a:cs typeface="Fiba"/>
              </a:rPr>
              <a:t>Strong</a:t>
            </a:r>
            <a:r>
              <a:rPr lang="fr-CH" sz="2400" b="1" dirty="0" smtClean="0">
                <a:solidFill>
                  <a:srgbClr val="FFFFFF"/>
                </a:solidFill>
                <a:latin typeface="Fiba"/>
                <a:cs typeface="Fiba"/>
              </a:rPr>
              <a:t> </a:t>
            </a:r>
            <a:r>
              <a:rPr lang="fr-CH" sz="2400" b="1" dirty="0" err="1" smtClean="0">
                <a:solidFill>
                  <a:srgbClr val="FFFFFF"/>
                </a:solidFill>
                <a:latin typeface="Fiba"/>
                <a:cs typeface="Fiba"/>
              </a:rPr>
              <a:t>side</a:t>
            </a:r>
            <a:r>
              <a:rPr lang="fr-CH" sz="2400" b="1" dirty="0" smtClean="0">
                <a:solidFill>
                  <a:srgbClr val="FFFFFF"/>
                </a:solidFill>
                <a:latin typeface="Fiba"/>
                <a:cs typeface="Fiba"/>
              </a:rPr>
              <a:t> - right</a:t>
            </a:r>
          </a:p>
          <a:p>
            <a:endParaRPr lang="en-US" sz="2400" b="1" dirty="0">
              <a:solidFill>
                <a:srgbClr val="FFFFFF"/>
              </a:solidFill>
              <a:latin typeface="Fiba"/>
              <a:cs typeface="Fiba"/>
            </a:endParaRPr>
          </a:p>
        </p:txBody>
      </p:sp>
      <p:sp>
        <p:nvSpPr>
          <p:cNvPr id="53251" name="Sisällön paikkamerkki 2"/>
          <p:cNvSpPr>
            <a:spLocks noGrp="1"/>
          </p:cNvSpPr>
          <p:nvPr>
            <p:ph idx="1"/>
          </p:nvPr>
        </p:nvSpPr>
        <p:spPr>
          <a:xfrm>
            <a:off x="480455" y="1452368"/>
            <a:ext cx="4302184" cy="5400675"/>
          </a:xfrm>
        </p:spPr>
        <p:txBody>
          <a:bodyPr>
            <a:normAutofit/>
          </a:bodyPr>
          <a:lstStyle/>
          <a:p>
            <a:pPr eaLnBrk="1" hangingPunct="1">
              <a:buClr>
                <a:srgbClr val="800000"/>
              </a:buClr>
              <a:buFont typeface="Wingdings" charset="2"/>
              <a:buChar char="ü"/>
            </a:pPr>
            <a:endParaRPr lang="en-US" sz="1800" dirty="0" smtClean="0">
              <a:latin typeface="Univers LT Std 57 Cn"/>
            </a:endParaRPr>
          </a:p>
          <a:p>
            <a:pPr lvl="1" eaLnBrk="1" hangingPunct="1"/>
            <a:endParaRPr lang="en-US" sz="1400" dirty="0" smtClean="0">
              <a:latin typeface="Univers LT Std 57 Cn"/>
            </a:endParaRPr>
          </a:p>
          <a:p>
            <a:pPr eaLnBrk="1" hangingPunct="1"/>
            <a:endParaRPr lang="en-US" sz="2000" dirty="0" smtClean="0">
              <a:latin typeface="Univers LT Std 57 Cn"/>
            </a:endParaRPr>
          </a:p>
          <a:p>
            <a:pPr eaLnBrk="1" hangingPunct="1"/>
            <a:endParaRPr lang="en-US" sz="2000" dirty="0" smtClean="0">
              <a:latin typeface="Univers LT Std 57 Cn"/>
            </a:endParaRPr>
          </a:p>
        </p:txBody>
      </p:sp>
      <p:sp>
        <p:nvSpPr>
          <p:cNvPr id="8" name="Puolivapaa piirto 7"/>
          <p:cNvSpPr/>
          <p:nvPr/>
        </p:nvSpPr>
        <p:spPr>
          <a:xfrm flipH="1">
            <a:off x="4322283" y="4452876"/>
            <a:ext cx="2159796" cy="1564384"/>
          </a:xfrm>
          <a:custGeom>
            <a:avLst/>
            <a:gdLst>
              <a:gd name="connsiteX0" fmla="*/ 12700 w 2082800"/>
              <a:gd name="connsiteY0" fmla="*/ 1422400 h 1422400"/>
              <a:gd name="connsiteX1" fmla="*/ 12700 w 2082800"/>
              <a:gd name="connsiteY1" fmla="*/ 1422400 h 1422400"/>
              <a:gd name="connsiteX2" fmla="*/ 0 w 2082800"/>
              <a:gd name="connsiteY2" fmla="*/ 1168400 h 1422400"/>
              <a:gd name="connsiteX3" fmla="*/ 12700 w 2082800"/>
              <a:gd name="connsiteY3" fmla="*/ 419100 h 1422400"/>
              <a:gd name="connsiteX4" fmla="*/ 241300 w 2082800"/>
              <a:gd name="connsiteY4" fmla="*/ 0 h 1422400"/>
              <a:gd name="connsiteX5" fmla="*/ 2082800 w 2082800"/>
              <a:gd name="connsiteY5" fmla="*/ 38100 h 1422400"/>
              <a:gd name="connsiteX6" fmla="*/ 2070100 w 2082800"/>
              <a:gd name="connsiteY6" fmla="*/ 1397000 h 1422400"/>
              <a:gd name="connsiteX7" fmla="*/ 12700 w 2082800"/>
              <a:gd name="connsiteY7" fmla="*/ 142240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0" h="1422400">
                <a:moveTo>
                  <a:pt x="12700" y="1422400"/>
                </a:moveTo>
                <a:lnTo>
                  <a:pt x="12700" y="1422400"/>
                </a:lnTo>
                <a:cubicBezTo>
                  <a:pt x="8467" y="1337733"/>
                  <a:pt x="0" y="1253172"/>
                  <a:pt x="0" y="1168400"/>
                </a:cubicBezTo>
                <a:cubicBezTo>
                  <a:pt x="0" y="918597"/>
                  <a:pt x="12700" y="668903"/>
                  <a:pt x="12700" y="419100"/>
                </a:cubicBezTo>
                <a:lnTo>
                  <a:pt x="241300" y="0"/>
                </a:lnTo>
                <a:lnTo>
                  <a:pt x="2082800" y="38100"/>
                </a:lnTo>
                <a:lnTo>
                  <a:pt x="2070100" y="1397000"/>
                </a:lnTo>
                <a:lnTo>
                  <a:pt x="12700" y="1422400"/>
                </a:lnTo>
                <a:close/>
              </a:path>
            </a:pathLst>
          </a:custGeom>
          <a:solidFill>
            <a:srgbClr val="3366FF">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Puolivapaa piirto 12"/>
          <p:cNvSpPr/>
          <p:nvPr/>
        </p:nvSpPr>
        <p:spPr>
          <a:xfrm rot="257905" flipH="1">
            <a:off x="3585182" y="1838941"/>
            <a:ext cx="3215074" cy="3610463"/>
          </a:xfrm>
          <a:custGeom>
            <a:avLst/>
            <a:gdLst>
              <a:gd name="connsiteX0" fmla="*/ 203200 w 2832100"/>
              <a:gd name="connsiteY0" fmla="*/ 342900 h 3416300"/>
              <a:gd name="connsiteX1" fmla="*/ 0 w 2832100"/>
              <a:gd name="connsiteY1" fmla="*/ 3416300 h 3416300"/>
              <a:gd name="connsiteX2" fmla="*/ 584200 w 2832100"/>
              <a:gd name="connsiteY2" fmla="*/ 3352800 h 3416300"/>
              <a:gd name="connsiteX3" fmla="*/ 1028700 w 2832100"/>
              <a:gd name="connsiteY3" fmla="*/ 3162300 h 3416300"/>
              <a:gd name="connsiteX4" fmla="*/ 1574800 w 2832100"/>
              <a:gd name="connsiteY4" fmla="*/ 2870200 h 3416300"/>
              <a:gd name="connsiteX5" fmla="*/ 2032000 w 2832100"/>
              <a:gd name="connsiteY5" fmla="*/ 2540000 h 3416300"/>
              <a:gd name="connsiteX6" fmla="*/ 2489200 w 2832100"/>
              <a:gd name="connsiteY6" fmla="*/ 2070100 h 3416300"/>
              <a:gd name="connsiteX7" fmla="*/ 2705100 w 2832100"/>
              <a:gd name="connsiteY7" fmla="*/ 1511300 h 3416300"/>
              <a:gd name="connsiteX8" fmla="*/ 2768600 w 2832100"/>
              <a:gd name="connsiteY8" fmla="*/ 939800 h 3416300"/>
              <a:gd name="connsiteX9" fmla="*/ 2832100 w 2832100"/>
              <a:gd name="connsiteY9" fmla="*/ 419100 h 3416300"/>
              <a:gd name="connsiteX10" fmla="*/ 2819400 w 2832100"/>
              <a:gd name="connsiteY10" fmla="*/ 25400 h 3416300"/>
              <a:gd name="connsiteX11" fmla="*/ 546100 w 2832100"/>
              <a:gd name="connsiteY11" fmla="*/ 0 h 3416300"/>
              <a:gd name="connsiteX12" fmla="*/ 203200 w 2832100"/>
              <a:gd name="connsiteY12" fmla="*/ 342900 h 341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2100" h="3416300">
                <a:moveTo>
                  <a:pt x="203200" y="342900"/>
                </a:moveTo>
                <a:lnTo>
                  <a:pt x="0" y="3416300"/>
                </a:lnTo>
                <a:lnTo>
                  <a:pt x="584200" y="3352800"/>
                </a:lnTo>
                <a:lnTo>
                  <a:pt x="1028700" y="3162300"/>
                </a:lnTo>
                <a:lnTo>
                  <a:pt x="1574800" y="2870200"/>
                </a:lnTo>
                <a:lnTo>
                  <a:pt x="2032000" y="2540000"/>
                </a:lnTo>
                <a:lnTo>
                  <a:pt x="2489200" y="2070100"/>
                </a:lnTo>
                <a:lnTo>
                  <a:pt x="2705100" y="1511300"/>
                </a:lnTo>
                <a:lnTo>
                  <a:pt x="2768600" y="939800"/>
                </a:lnTo>
                <a:lnTo>
                  <a:pt x="2832100" y="419100"/>
                </a:lnTo>
                <a:lnTo>
                  <a:pt x="2819400" y="25400"/>
                </a:lnTo>
                <a:lnTo>
                  <a:pt x="546100" y="0"/>
                </a:lnTo>
                <a:lnTo>
                  <a:pt x="203200" y="342900"/>
                </a:lnTo>
                <a:close/>
              </a:path>
            </a:pathLst>
          </a:custGeom>
          <a:noFill/>
          <a:ln w="3810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2" name="Kuva 11" descr="Trail.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3489481">
            <a:off x="6180226" y="1920674"/>
            <a:ext cx="542544" cy="463296"/>
          </a:xfrm>
          <a:prstGeom prst="rect">
            <a:avLst/>
          </a:prstGeom>
        </p:spPr>
      </p:pic>
      <p:sp>
        <p:nvSpPr>
          <p:cNvPr id="14" name="Puolivapaa piirto 13"/>
          <p:cNvSpPr/>
          <p:nvPr/>
        </p:nvSpPr>
        <p:spPr>
          <a:xfrm rot="426545" flipH="1">
            <a:off x="4194738" y="4243230"/>
            <a:ext cx="1973579" cy="2057400"/>
          </a:xfrm>
          <a:custGeom>
            <a:avLst/>
            <a:gdLst>
              <a:gd name="connsiteX0" fmla="*/ 0 w 2146300"/>
              <a:gd name="connsiteY0" fmla="*/ 1879600 h 2057400"/>
              <a:gd name="connsiteX1" fmla="*/ 38100 w 2146300"/>
              <a:gd name="connsiteY1" fmla="*/ 25400 h 2057400"/>
              <a:gd name="connsiteX2" fmla="*/ 419100 w 2146300"/>
              <a:gd name="connsiteY2" fmla="*/ 0 h 2057400"/>
              <a:gd name="connsiteX3" fmla="*/ 927100 w 2146300"/>
              <a:gd name="connsiteY3" fmla="*/ 114300 h 2057400"/>
              <a:gd name="connsiteX4" fmla="*/ 1371600 w 2146300"/>
              <a:gd name="connsiteY4" fmla="*/ 368300 h 2057400"/>
              <a:gd name="connsiteX5" fmla="*/ 1676400 w 2146300"/>
              <a:gd name="connsiteY5" fmla="*/ 749300 h 2057400"/>
              <a:gd name="connsiteX6" fmla="*/ 1879600 w 2146300"/>
              <a:gd name="connsiteY6" fmla="*/ 1079500 h 2057400"/>
              <a:gd name="connsiteX7" fmla="*/ 2006600 w 2146300"/>
              <a:gd name="connsiteY7" fmla="*/ 1384300 h 2057400"/>
              <a:gd name="connsiteX8" fmla="*/ 2108200 w 2146300"/>
              <a:gd name="connsiteY8" fmla="*/ 1714500 h 2057400"/>
              <a:gd name="connsiteX9" fmla="*/ 2146300 w 2146300"/>
              <a:gd name="connsiteY9" fmla="*/ 1841500 h 2057400"/>
              <a:gd name="connsiteX10" fmla="*/ 533400 w 2146300"/>
              <a:gd name="connsiteY10" fmla="*/ 2057400 h 2057400"/>
              <a:gd name="connsiteX11" fmla="*/ 0 w 2146300"/>
              <a:gd name="connsiteY11" fmla="*/ 18796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6300" h="2057400">
                <a:moveTo>
                  <a:pt x="0" y="1879600"/>
                </a:moveTo>
                <a:lnTo>
                  <a:pt x="38100" y="25400"/>
                </a:lnTo>
                <a:lnTo>
                  <a:pt x="419100" y="0"/>
                </a:lnTo>
                <a:lnTo>
                  <a:pt x="927100" y="114300"/>
                </a:lnTo>
                <a:lnTo>
                  <a:pt x="1371600" y="368300"/>
                </a:lnTo>
                <a:lnTo>
                  <a:pt x="1676400" y="749300"/>
                </a:lnTo>
                <a:lnTo>
                  <a:pt x="1879600" y="1079500"/>
                </a:lnTo>
                <a:lnTo>
                  <a:pt x="2006600" y="1384300"/>
                </a:lnTo>
                <a:lnTo>
                  <a:pt x="2108200" y="1714500"/>
                </a:lnTo>
                <a:lnTo>
                  <a:pt x="2146300" y="1841500"/>
                </a:lnTo>
                <a:lnTo>
                  <a:pt x="533400" y="2057400"/>
                </a:lnTo>
                <a:lnTo>
                  <a:pt x="0" y="1879600"/>
                </a:lnTo>
                <a:close/>
              </a:path>
            </a:pathLst>
          </a:custGeom>
          <a:noFill/>
          <a:ln w="38100" cmpd="sng">
            <a:solidFill>
              <a:srgbClr val="3366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8" name="Kuva 17" descr="Lead.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19621939">
            <a:off x="5589376" y="6056457"/>
            <a:ext cx="542544" cy="463296"/>
          </a:xfrm>
          <a:prstGeom prst="rect">
            <a:avLst/>
          </a:prstGeom>
        </p:spPr>
      </p:pic>
      <p:sp>
        <p:nvSpPr>
          <p:cNvPr id="15" name="Puolivapaa piirto 14"/>
          <p:cNvSpPr/>
          <p:nvPr/>
        </p:nvSpPr>
        <p:spPr>
          <a:xfrm flipH="1">
            <a:off x="2523039" y="2524760"/>
            <a:ext cx="2474965" cy="3492500"/>
          </a:xfrm>
          <a:custGeom>
            <a:avLst/>
            <a:gdLst>
              <a:gd name="connsiteX0" fmla="*/ 2514600 w 2590800"/>
              <a:gd name="connsiteY0" fmla="*/ 1371600 h 3492500"/>
              <a:gd name="connsiteX1" fmla="*/ 635000 w 2590800"/>
              <a:gd name="connsiteY1" fmla="*/ 0 h 3492500"/>
              <a:gd name="connsiteX2" fmla="*/ 342900 w 2590800"/>
              <a:gd name="connsiteY2" fmla="*/ 190500 h 3492500"/>
              <a:gd name="connsiteX3" fmla="*/ 76200 w 2590800"/>
              <a:gd name="connsiteY3" fmla="*/ 546100 h 3492500"/>
              <a:gd name="connsiteX4" fmla="*/ 0 w 2590800"/>
              <a:gd name="connsiteY4" fmla="*/ 1143000 h 3492500"/>
              <a:gd name="connsiteX5" fmla="*/ 25400 w 2590800"/>
              <a:gd name="connsiteY5" fmla="*/ 1803400 h 3492500"/>
              <a:gd name="connsiteX6" fmla="*/ 165100 w 2590800"/>
              <a:gd name="connsiteY6" fmla="*/ 2374900 h 3492500"/>
              <a:gd name="connsiteX7" fmla="*/ 558800 w 2590800"/>
              <a:gd name="connsiteY7" fmla="*/ 2959100 h 3492500"/>
              <a:gd name="connsiteX8" fmla="*/ 889000 w 2590800"/>
              <a:gd name="connsiteY8" fmla="*/ 3492500 h 3492500"/>
              <a:gd name="connsiteX9" fmla="*/ 2590800 w 2590800"/>
              <a:gd name="connsiteY9" fmla="*/ 1866900 h 3492500"/>
              <a:gd name="connsiteX10" fmla="*/ 2514600 w 2590800"/>
              <a:gd name="connsiteY10" fmla="*/ 1371600 h 34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3492500">
                <a:moveTo>
                  <a:pt x="2514600" y="1371600"/>
                </a:moveTo>
                <a:lnTo>
                  <a:pt x="635000" y="0"/>
                </a:lnTo>
                <a:lnTo>
                  <a:pt x="342900" y="190500"/>
                </a:lnTo>
                <a:lnTo>
                  <a:pt x="76200" y="546100"/>
                </a:lnTo>
                <a:lnTo>
                  <a:pt x="0" y="1143000"/>
                </a:lnTo>
                <a:lnTo>
                  <a:pt x="25400" y="1803400"/>
                </a:lnTo>
                <a:lnTo>
                  <a:pt x="165100" y="2374900"/>
                </a:lnTo>
                <a:lnTo>
                  <a:pt x="558800" y="2959100"/>
                </a:lnTo>
                <a:lnTo>
                  <a:pt x="889000" y="3492500"/>
                </a:lnTo>
                <a:lnTo>
                  <a:pt x="2590800" y="1866900"/>
                </a:lnTo>
                <a:lnTo>
                  <a:pt x="2514600" y="1371600"/>
                </a:lnTo>
                <a:close/>
              </a:path>
            </a:pathLst>
          </a:custGeom>
          <a:noFill/>
          <a:ln w="3810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1" name="Kuva 10" descr="Center.png"/>
          <p:cNvPicPr>
            <a:picLocks noChangeAspect="1"/>
          </p:cNvPicPr>
          <p:nvPr/>
        </p:nvPicPr>
        <p:blipFill>
          <a:blip r:embed="rId6">
            <a:extLst>
              <a:ext uri="{28A0092B-C50C-407E-A947-70E740481C1C}">
                <a14:useLocalDpi xmlns:a14="http://schemas.microsoft.com/office/drawing/2010/main"/>
              </a:ext>
            </a:extLst>
          </a:blip>
          <a:stretch>
            <a:fillRect/>
          </a:stretch>
        </p:blipFill>
        <p:spPr>
          <a:xfrm rot="5400000">
            <a:off x="2110340" y="3949956"/>
            <a:ext cx="542544" cy="463296"/>
          </a:xfrm>
          <a:prstGeom prst="rect">
            <a:avLst/>
          </a:prstGeom>
        </p:spPr>
      </p:pic>
      <p:sp>
        <p:nvSpPr>
          <p:cNvPr id="17" name="Tekstiruutu 16"/>
          <p:cNvSpPr txBox="1"/>
          <p:nvPr/>
        </p:nvSpPr>
        <p:spPr>
          <a:xfrm>
            <a:off x="7544623" y="886304"/>
            <a:ext cx="1271106" cy="646331"/>
          </a:xfrm>
          <a:prstGeom prst="rect">
            <a:avLst/>
          </a:prstGeom>
          <a:noFill/>
        </p:spPr>
        <p:txBody>
          <a:bodyPr wrap="square" rtlCol="0">
            <a:spAutoFit/>
          </a:bodyPr>
          <a:lstStyle/>
          <a:p>
            <a:pPr algn="ctr"/>
            <a:r>
              <a:rPr lang="en-GB" dirty="0" smtClean="0"/>
              <a:t>HSB / page 193</a:t>
            </a:r>
            <a:endParaRPr lang="en-GB" dirty="0"/>
          </a:p>
        </p:txBody>
      </p:sp>
    </p:spTree>
    <p:extLst>
      <p:ext uri="{BB962C8B-B14F-4D97-AF65-F5344CB8AC3E}">
        <p14:creationId xmlns:p14="http://schemas.microsoft.com/office/powerpoint/2010/main" val="5042949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Kuva 41" descr="court_ve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914" y="668918"/>
            <a:ext cx="6251393" cy="6239659"/>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3250" name="Title 1"/>
          <p:cNvSpPr txBox="1">
            <a:spLocks/>
          </p:cNvSpPr>
          <p:nvPr/>
        </p:nvSpPr>
        <p:spPr bwMode="auto">
          <a:xfrm>
            <a:off x="338677" y="54464"/>
            <a:ext cx="8314998" cy="719138"/>
          </a:xfrm>
          <a:prstGeom prst="rect">
            <a:avLst/>
          </a:prstGeom>
          <a:noFill/>
          <a:ln w="9525">
            <a:noFill/>
            <a:miter lim="800000"/>
            <a:headEnd/>
            <a:tailEnd/>
          </a:ln>
        </p:spPr>
        <p:txBody>
          <a:bodyPr/>
          <a:lstStyle/>
          <a:p>
            <a:r>
              <a:rPr lang="fr-CH" sz="2400" b="1" dirty="0" smtClean="0">
                <a:solidFill>
                  <a:schemeClr val="bg1"/>
                </a:solidFill>
                <a:latin typeface="Fiba"/>
                <a:cs typeface="Fiba"/>
              </a:rPr>
              <a:t>BASIC ROTATION / animation</a:t>
            </a:r>
            <a:endParaRPr lang="en-US" sz="2400" b="1" dirty="0">
              <a:solidFill>
                <a:schemeClr val="bg1"/>
              </a:solidFill>
              <a:latin typeface="Fiba"/>
              <a:cs typeface="Fiba"/>
            </a:endParaRPr>
          </a:p>
        </p:txBody>
      </p:sp>
      <p:pic>
        <p:nvPicPr>
          <p:cNvPr id="54" name="Picture 12" descr="pilot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30007" y="3788748"/>
            <a:ext cx="560118" cy="465295"/>
          </a:xfrm>
          <a:prstGeom prst="rect">
            <a:avLst/>
          </a:prstGeom>
          <a:noFill/>
          <a:ln w="9525">
            <a:noFill/>
            <a:miter lim="800000"/>
            <a:headEnd/>
            <a:tailEnd/>
          </a:ln>
        </p:spPr>
      </p:pic>
      <p:sp>
        <p:nvSpPr>
          <p:cNvPr id="2" name="Tekstiruutu 1"/>
          <p:cNvSpPr txBox="1"/>
          <p:nvPr/>
        </p:nvSpPr>
        <p:spPr>
          <a:xfrm>
            <a:off x="3609764" y="4266744"/>
            <a:ext cx="886412" cy="707886"/>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i-FI" sz="2000" dirty="0" err="1" smtClean="0">
                <a:solidFill>
                  <a:schemeClr val="bg1"/>
                </a:solidFill>
                <a:latin typeface="Univers 57 Condensed" charset="0"/>
                <a:ea typeface="Univers 57 Condensed" charset="0"/>
                <a:cs typeface="Univers 57 Condensed" charset="0"/>
              </a:rPr>
              <a:t>Close</a:t>
            </a:r>
            <a:r>
              <a:rPr lang="fi-FI" sz="2000" dirty="0" smtClean="0">
                <a:solidFill>
                  <a:schemeClr val="bg1"/>
                </a:solidFill>
                <a:latin typeface="Univers 57 Condensed" charset="0"/>
                <a:ea typeface="Univers 57 Condensed" charset="0"/>
                <a:cs typeface="Univers 57 Condensed" charset="0"/>
              </a:rPr>
              <a:t> </a:t>
            </a:r>
            <a:r>
              <a:rPr lang="fi-FI" sz="2000" dirty="0" err="1" smtClean="0">
                <a:solidFill>
                  <a:schemeClr val="bg1"/>
                </a:solidFill>
                <a:latin typeface="Univers 57 Condensed" charset="0"/>
                <a:ea typeface="Univers 57 Condensed" charset="0"/>
                <a:cs typeface="Univers 57 Condensed" charset="0"/>
              </a:rPr>
              <a:t>down</a:t>
            </a:r>
            <a:endParaRPr lang="fi-FI" sz="2000" dirty="0">
              <a:solidFill>
                <a:schemeClr val="bg1"/>
              </a:solidFill>
              <a:latin typeface="Univers 57 Condensed" charset="0"/>
              <a:ea typeface="Univers 57 Condensed" charset="0"/>
              <a:cs typeface="Univers 57 Condensed" charset="0"/>
            </a:endParaRPr>
          </a:p>
        </p:txBody>
      </p:sp>
      <p:pic>
        <p:nvPicPr>
          <p:cNvPr id="73" name="Picture 12" descr="pilot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3034" y="2833134"/>
            <a:ext cx="560118" cy="465295"/>
          </a:xfrm>
          <a:prstGeom prst="rect">
            <a:avLst/>
          </a:prstGeom>
          <a:noFill/>
          <a:ln w="9525">
            <a:noFill/>
            <a:miter lim="800000"/>
            <a:headEnd/>
            <a:tailEnd/>
          </a:ln>
        </p:spPr>
      </p:pic>
      <p:pic>
        <p:nvPicPr>
          <p:cNvPr id="74" name="Picture 12" descr="pilot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99972" y="2840073"/>
            <a:ext cx="560118" cy="465295"/>
          </a:xfrm>
          <a:prstGeom prst="rect">
            <a:avLst/>
          </a:prstGeom>
          <a:noFill/>
          <a:ln w="9525">
            <a:noFill/>
            <a:miter lim="800000"/>
            <a:headEnd/>
            <a:tailEnd/>
          </a:ln>
        </p:spPr>
      </p:pic>
      <p:pic>
        <p:nvPicPr>
          <p:cNvPr id="75" name="Picture 12" descr="pilot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53835" y="3013458"/>
            <a:ext cx="560118" cy="465295"/>
          </a:xfrm>
          <a:prstGeom prst="rect">
            <a:avLst/>
          </a:prstGeom>
          <a:noFill/>
          <a:ln w="9525">
            <a:noFill/>
            <a:miter lim="800000"/>
            <a:headEnd/>
            <a:tailEnd/>
          </a:ln>
        </p:spPr>
      </p:pic>
      <p:sp>
        <p:nvSpPr>
          <p:cNvPr id="47" name="Rectangle 1"/>
          <p:cNvSpPr/>
          <p:nvPr/>
        </p:nvSpPr>
        <p:spPr bwMode="auto">
          <a:xfrm>
            <a:off x="3049301" y="5744844"/>
            <a:ext cx="862299" cy="681355"/>
          </a:xfrm>
          <a:prstGeom prst="rect">
            <a:avLst/>
          </a:prstGeom>
          <a:pattFill prst="wdUpDiag">
            <a:fgClr>
              <a:srgbClr val="FF000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u="none" strike="noStrike" cap="none" normalizeH="0" baseline="0" smtClean="0">
              <a:ln>
                <a:noFill/>
              </a:ln>
              <a:solidFill>
                <a:schemeClr val="tx1"/>
              </a:solidFill>
              <a:effectLst/>
              <a:latin typeface="Univers 57 Condensed" charset="0"/>
              <a:ea typeface="Univers 57 Condensed" charset="0"/>
              <a:cs typeface="Univers 57 Condensed" charset="0"/>
            </a:endParaRPr>
          </a:p>
        </p:txBody>
      </p:sp>
      <p:cxnSp>
        <p:nvCxnSpPr>
          <p:cNvPr id="59" name="Suora nuoliyhdysviiva 58"/>
          <p:cNvCxnSpPr/>
          <p:nvPr/>
        </p:nvCxnSpPr>
        <p:spPr>
          <a:xfrm flipH="1">
            <a:off x="4083886" y="5015943"/>
            <a:ext cx="73270" cy="696858"/>
          </a:xfrm>
          <a:prstGeom prst="straightConnector1">
            <a:avLst/>
          </a:prstGeom>
          <a:ln w="76200" cmpd="sng">
            <a:solidFill>
              <a:srgbClr val="FF0000"/>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12" name="Kuva 11" descr="Lead.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19266184">
            <a:off x="4775156" y="5664200"/>
            <a:ext cx="542544" cy="463296"/>
          </a:xfrm>
          <a:prstGeom prst="rect">
            <a:avLst/>
          </a:prstGeom>
        </p:spPr>
      </p:pic>
      <p:cxnSp>
        <p:nvCxnSpPr>
          <p:cNvPr id="76" name="Suora nuoliyhdysviiva 75"/>
          <p:cNvCxnSpPr/>
          <p:nvPr/>
        </p:nvCxnSpPr>
        <p:spPr>
          <a:xfrm flipH="1">
            <a:off x="4137051" y="6222311"/>
            <a:ext cx="992956" cy="1"/>
          </a:xfrm>
          <a:prstGeom prst="straightConnector1">
            <a:avLst/>
          </a:prstGeom>
          <a:ln w="38100" cmpd="sng">
            <a:solidFill>
              <a:srgbClr val="3366FF"/>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78" name="Picture 12" descr="pilot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0494" y="2995904"/>
            <a:ext cx="560118" cy="465295"/>
          </a:xfrm>
          <a:prstGeom prst="rect">
            <a:avLst/>
          </a:prstGeom>
          <a:noFill/>
          <a:ln w="9525">
            <a:noFill/>
            <a:miter lim="800000"/>
            <a:headEnd/>
            <a:tailEnd/>
          </a:ln>
        </p:spPr>
      </p:pic>
      <p:sp>
        <p:nvSpPr>
          <p:cNvPr id="43" name="Sisällön paikkamerkki 2"/>
          <p:cNvSpPr txBox="1">
            <a:spLocks/>
          </p:cNvSpPr>
          <p:nvPr/>
        </p:nvSpPr>
        <p:spPr>
          <a:xfrm>
            <a:off x="6894674" y="965124"/>
            <a:ext cx="2274726" cy="54610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1" u="sng" dirty="0" smtClean="0">
                <a:latin typeface="Univers LT Std 57 Cn"/>
              </a:rPr>
              <a:t>Phases of Rotation</a:t>
            </a:r>
          </a:p>
          <a:p>
            <a:pPr marL="457200" indent="-457200">
              <a:buFont typeface="Arial"/>
              <a:buAutoNum type="arabicPeriod"/>
            </a:pPr>
            <a:r>
              <a:rPr lang="en-US" sz="1600" dirty="0" smtClean="0">
                <a:latin typeface="Univers LT Std 57 Cn"/>
              </a:rPr>
              <a:t>Be in time on  baseline (T-L)</a:t>
            </a:r>
          </a:p>
          <a:p>
            <a:pPr marL="457200" indent="-457200">
              <a:buFont typeface="Arial"/>
              <a:buAutoNum type="arabicPeriod"/>
            </a:pPr>
            <a:r>
              <a:rPr lang="en-US" sz="1600" dirty="0" smtClean="0">
                <a:latin typeface="Univers LT Std 57 Cn"/>
              </a:rPr>
              <a:t>Close Down </a:t>
            </a:r>
          </a:p>
          <a:p>
            <a:pPr marL="0" indent="0">
              <a:buNone/>
            </a:pPr>
            <a:r>
              <a:rPr lang="en-US" sz="1600" dirty="0">
                <a:latin typeface="Univers LT Std 57 Cn"/>
              </a:rPr>
              <a:t> </a:t>
            </a:r>
            <a:r>
              <a:rPr lang="en-US" sz="1600" dirty="0" smtClean="0">
                <a:latin typeface="Univers LT Std 57 Cn"/>
              </a:rPr>
              <a:t>      (ball in the middle)</a:t>
            </a:r>
          </a:p>
          <a:p>
            <a:pPr marL="457200" indent="-457200">
              <a:buFont typeface="+mj-lt"/>
              <a:buAutoNum type="arabicPeriod" startAt="3"/>
            </a:pPr>
            <a:r>
              <a:rPr lang="en-US" sz="1600" dirty="0" smtClean="0">
                <a:latin typeface="Univers LT Std 57 Cn"/>
              </a:rPr>
              <a:t>Rotation early</a:t>
            </a:r>
          </a:p>
          <a:p>
            <a:pPr marL="457200" indent="-457200">
              <a:buFont typeface="Arial"/>
              <a:buAutoNum type="arabicPeriod" startAt="3"/>
            </a:pPr>
            <a:r>
              <a:rPr lang="en-US" sz="1600" dirty="0" smtClean="0">
                <a:latin typeface="Univers LT Std 57 Cn"/>
              </a:rPr>
              <a:t>Walk &amp; Referee</a:t>
            </a:r>
          </a:p>
          <a:p>
            <a:pPr marL="457200" indent="-457200">
              <a:buFont typeface="Arial"/>
              <a:buAutoNum type="arabicPeriod" startAt="3"/>
            </a:pPr>
            <a:r>
              <a:rPr lang="en-US" sz="1600" dirty="0" smtClean="0">
                <a:latin typeface="Univers LT Std 57 Cn"/>
              </a:rPr>
              <a:t>Scan the Paint &amp; Play</a:t>
            </a:r>
          </a:p>
          <a:p>
            <a:pPr marL="457200" indent="-457200">
              <a:buFont typeface="Arial"/>
              <a:buAutoNum type="arabicPeriod" startAt="3"/>
            </a:pPr>
            <a:r>
              <a:rPr lang="en-US" sz="1600" dirty="0" smtClean="0">
                <a:latin typeface="Univers LT Std 57 Cn"/>
              </a:rPr>
              <a:t>T rotates with L </a:t>
            </a:r>
          </a:p>
          <a:p>
            <a:pPr marL="457200" indent="-457200">
              <a:buFont typeface="Arial"/>
              <a:buAutoNum type="arabicPeriod" startAt="3"/>
            </a:pPr>
            <a:r>
              <a:rPr lang="en-US" sz="1600" dirty="0" smtClean="0">
                <a:latin typeface="Univers LT Std 57 Cn"/>
              </a:rPr>
              <a:t>T picks-up the new play on his side (high post).</a:t>
            </a:r>
          </a:p>
          <a:p>
            <a:pPr marL="457200" indent="-457200">
              <a:buFont typeface="Arial"/>
              <a:buAutoNum type="arabicPeriod" startAt="3"/>
            </a:pPr>
            <a:r>
              <a:rPr lang="en-US" sz="1600" dirty="0" smtClean="0">
                <a:latin typeface="Univers LT Std 57 Cn"/>
              </a:rPr>
              <a:t>C keeps refereeing until L finished rotation.</a:t>
            </a:r>
          </a:p>
          <a:p>
            <a:pPr marL="457200" indent="-457200">
              <a:buClr>
                <a:schemeClr val="tx1"/>
              </a:buClr>
              <a:buFont typeface="Arial"/>
              <a:buAutoNum type="arabicPeriod" startAt="3"/>
            </a:pPr>
            <a:r>
              <a:rPr lang="en-US" sz="1600" dirty="0" smtClean="0">
                <a:latin typeface="Univers LT Std 57 Cn"/>
              </a:rPr>
              <a:t>No rotation with quick shot/penetration on the weak side</a:t>
            </a:r>
          </a:p>
          <a:p>
            <a:pPr marL="857250" lvl="1" indent="-457200">
              <a:buFont typeface="Arial"/>
              <a:buAutoNum type="arabicPeriod"/>
            </a:pPr>
            <a:endParaRPr lang="en-US" sz="1400" b="1" u="sng" dirty="0" smtClean="0">
              <a:latin typeface="Univers LT Std 57 Cn"/>
            </a:endParaRPr>
          </a:p>
          <a:p>
            <a:pPr marL="457200" lvl="1" indent="0">
              <a:buFont typeface="Arial"/>
              <a:buNone/>
            </a:pPr>
            <a:endParaRPr lang="en-US" sz="2000" dirty="0" smtClean="0">
              <a:latin typeface="Univers LT Std 57 Cn"/>
            </a:endParaRPr>
          </a:p>
          <a:p>
            <a:endParaRPr lang="en-US" sz="2000" dirty="0" smtClean="0">
              <a:latin typeface="Univers LT Std 57 Cn"/>
            </a:endParaRPr>
          </a:p>
        </p:txBody>
      </p:sp>
      <p:pic>
        <p:nvPicPr>
          <p:cNvPr id="80" name="Kuva 79" descr="Lead.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19266184">
            <a:off x="3946107" y="5678828"/>
            <a:ext cx="542544" cy="463296"/>
          </a:xfrm>
          <a:prstGeom prst="rect">
            <a:avLst/>
          </a:prstGeom>
        </p:spPr>
      </p:pic>
      <p:sp>
        <p:nvSpPr>
          <p:cNvPr id="81" name="Tekstiruutu 80"/>
          <p:cNvSpPr txBox="1"/>
          <p:nvPr/>
        </p:nvSpPr>
        <p:spPr>
          <a:xfrm>
            <a:off x="2256909" y="5744844"/>
            <a:ext cx="1149924" cy="400110"/>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i-FI" sz="2000" dirty="0" err="1" smtClean="0">
                <a:solidFill>
                  <a:schemeClr val="bg1"/>
                </a:solidFill>
                <a:latin typeface="Univers 57 Condensed" charset="0"/>
                <a:ea typeface="Univers 57 Condensed" charset="0"/>
                <a:cs typeface="Univers 57 Condensed" charset="0"/>
              </a:rPr>
              <a:t>Rotation</a:t>
            </a:r>
            <a:endParaRPr lang="fi-FI" sz="2000" dirty="0">
              <a:solidFill>
                <a:schemeClr val="bg1"/>
              </a:solidFill>
              <a:latin typeface="Univers 57 Condensed" charset="0"/>
              <a:ea typeface="Univers 57 Condensed" charset="0"/>
              <a:cs typeface="Univers 57 Condensed" charset="0"/>
            </a:endParaRPr>
          </a:p>
        </p:txBody>
      </p:sp>
      <p:pic>
        <p:nvPicPr>
          <p:cNvPr id="77" name="Kuva 76" descr="Lead.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2571691">
            <a:off x="1375221" y="5673281"/>
            <a:ext cx="542544" cy="463296"/>
          </a:xfrm>
          <a:prstGeom prst="rect">
            <a:avLst/>
          </a:prstGeom>
        </p:spPr>
      </p:pic>
      <p:sp>
        <p:nvSpPr>
          <p:cNvPr id="82" name="Iloiset kasvot 81"/>
          <p:cNvSpPr>
            <a:spLocks noChangeAspect="1"/>
          </p:cNvSpPr>
          <p:nvPr/>
        </p:nvSpPr>
        <p:spPr>
          <a:xfrm>
            <a:off x="2322436" y="4683446"/>
            <a:ext cx="791996" cy="791994"/>
          </a:xfrm>
          <a:prstGeom prst="smileyFace">
            <a:avLst/>
          </a:prstGeom>
          <a:solidFill>
            <a:srgbClr val="FF0000">
              <a:alpha val="42000"/>
            </a:srgbClr>
          </a:solidFill>
          <a:scene3d>
            <a:camera prst="orthographicFront">
              <a:rot lat="0" lon="0" rev="0"/>
            </a:camera>
            <a:lightRig rig="threePt" dir="t">
              <a:rot lat="0" lon="0" rev="1200000"/>
            </a:lightRig>
          </a:scene3d>
          <a:sp3d>
            <a:bevelT w="63500" h="25400" prst="relaxedInset"/>
          </a:sp3d>
        </p:spPr>
        <p:style>
          <a:lnRef idx="0">
            <a:schemeClr val="dk1"/>
          </a:lnRef>
          <a:fillRef idx="3">
            <a:schemeClr val="dk1"/>
          </a:fillRef>
          <a:effectRef idx="3">
            <a:schemeClr val="dk1"/>
          </a:effectRef>
          <a:fontRef idx="minor">
            <a:schemeClr val="lt1"/>
          </a:fontRef>
        </p:style>
        <p:txBody>
          <a:bodyPr rtlCol="0" anchor="ctr"/>
          <a:lstStyle/>
          <a:p>
            <a:pPr algn="ctr"/>
            <a:endParaRPr lang="fi-FI">
              <a:latin typeface="Univers 57 Condensed" charset="0"/>
              <a:ea typeface="Univers 57 Condensed" charset="0"/>
              <a:cs typeface="Univers 57 Condensed" charset="0"/>
            </a:endParaRPr>
          </a:p>
        </p:txBody>
      </p:sp>
      <p:sp>
        <p:nvSpPr>
          <p:cNvPr id="83" name="Tekstiruutu 82"/>
          <p:cNvSpPr txBox="1"/>
          <p:nvPr/>
        </p:nvSpPr>
        <p:spPr>
          <a:xfrm>
            <a:off x="1900493" y="4254043"/>
            <a:ext cx="1506339" cy="400110"/>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i-FI" sz="2000" dirty="0" smtClean="0">
                <a:solidFill>
                  <a:schemeClr val="bg1"/>
                </a:solidFill>
                <a:latin typeface="Univers 57 Condensed" charset="0"/>
                <a:ea typeface="Univers 57 Condensed" charset="0"/>
                <a:cs typeface="Univers 57 Condensed" charset="0"/>
              </a:rPr>
              <a:t>Action </a:t>
            </a:r>
            <a:r>
              <a:rPr lang="fi-FI" sz="2000" dirty="0" err="1" smtClean="0">
                <a:solidFill>
                  <a:schemeClr val="bg1"/>
                </a:solidFill>
                <a:latin typeface="Univers 57 Condensed" charset="0"/>
                <a:ea typeface="Univers 57 Condensed" charset="0"/>
                <a:cs typeface="Univers 57 Condensed" charset="0"/>
              </a:rPr>
              <a:t>area</a:t>
            </a:r>
            <a:endParaRPr lang="fi-FI" sz="2000" dirty="0">
              <a:solidFill>
                <a:schemeClr val="bg1"/>
              </a:solidFill>
              <a:latin typeface="Univers 57 Condensed" charset="0"/>
              <a:ea typeface="Univers 57 Condensed" charset="0"/>
              <a:cs typeface="Univers 57 Condensed" charset="0"/>
            </a:endParaRPr>
          </a:p>
        </p:txBody>
      </p:sp>
      <p:pic>
        <p:nvPicPr>
          <p:cNvPr id="20" name="Kuva 19" descr="Center.png"/>
          <p:cNvPicPr>
            <a:picLocks noChangeAspect="1"/>
          </p:cNvPicPr>
          <p:nvPr/>
        </p:nvPicPr>
        <p:blipFill>
          <a:blip r:embed="rId6">
            <a:extLst>
              <a:ext uri="{28A0092B-C50C-407E-A947-70E740481C1C}">
                <a14:useLocalDpi xmlns:a14="http://schemas.microsoft.com/office/drawing/2010/main"/>
              </a:ext>
            </a:extLst>
          </a:blip>
          <a:stretch>
            <a:fillRect/>
          </a:stretch>
        </p:blipFill>
        <p:spPr>
          <a:xfrm rot="5796248">
            <a:off x="985154" y="3954468"/>
            <a:ext cx="548049" cy="467997"/>
          </a:xfrm>
          <a:prstGeom prst="rect">
            <a:avLst/>
          </a:prstGeom>
        </p:spPr>
      </p:pic>
      <p:pic>
        <p:nvPicPr>
          <p:cNvPr id="21" name="Kuva 20" descr="Trail.png"/>
          <p:cNvPicPr>
            <a:picLocks noChangeAspect="1"/>
          </p:cNvPicPr>
          <p:nvPr/>
        </p:nvPicPr>
        <p:blipFill>
          <a:blip r:embed="rId7">
            <a:extLst>
              <a:ext uri="{28A0092B-C50C-407E-A947-70E740481C1C}">
                <a14:useLocalDpi xmlns:a14="http://schemas.microsoft.com/office/drawing/2010/main"/>
              </a:ext>
            </a:extLst>
          </a:blip>
          <a:stretch>
            <a:fillRect/>
          </a:stretch>
        </p:blipFill>
        <p:spPr>
          <a:xfrm rot="13493887">
            <a:off x="5067139" y="2652250"/>
            <a:ext cx="548049" cy="467997"/>
          </a:xfrm>
          <a:prstGeom prst="rect">
            <a:avLst/>
          </a:prstGeom>
        </p:spPr>
      </p:pic>
      <p:pic>
        <p:nvPicPr>
          <p:cNvPr id="22" name="Kuva 21" descr="Center.png"/>
          <p:cNvPicPr>
            <a:picLocks noChangeAspect="1"/>
          </p:cNvPicPr>
          <p:nvPr/>
        </p:nvPicPr>
        <p:blipFill>
          <a:blip r:embed="rId6">
            <a:extLst>
              <a:ext uri="{28A0092B-C50C-407E-A947-70E740481C1C}">
                <a14:useLocalDpi xmlns:a14="http://schemas.microsoft.com/office/drawing/2010/main"/>
              </a:ext>
            </a:extLst>
          </a:blip>
          <a:stretch>
            <a:fillRect/>
          </a:stretch>
        </p:blipFill>
        <p:spPr>
          <a:xfrm rot="15915896">
            <a:off x="5283729" y="3954467"/>
            <a:ext cx="548049" cy="467997"/>
          </a:xfrm>
          <a:prstGeom prst="rect">
            <a:avLst/>
          </a:prstGeom>
        </p:spPr>
      </p:pic>
      <p:pic>
        <p:nvPicPr>
          <p:cNvPr id="23" name="Kuva 22" descr="Trail.png"/>
          <p:cNvPicPr>
            <a:picLocks noChangeAspect="1"/>
          </p:cNvPicPr>
          <p:nvPr/>
        </p:nvPicPr>
        <p:blipFill>
          <a:blip r:embed="rId7">
            <a:extLst>
              <a:ext uri="{28A0092B-C50C-407E-A947-70E740481C1C}">
                <a14:useLocalDpi xmlns:a14="http://schemas.microsoft.com/office/drawing/2010/main"/>
              </a:ext>
            </a:extLst>
          </a:blip>
          <a:stretch>
            <a:fillRect/>
          </a:stretch>
        </p:blipFill>
        <p:spPr>
          <a:xfrm rot="9068276">
            <a:off x="1298972" y="2667701"/>
            <a:ext cx="548049" cy="467997"/>
          </a:xfrm>
          <a:prstGeom prst="rect">
            <a:avLst/>
          </a:prstGeom>
        </p:spPr>
      </p:pic>
      <p:sp>
        <p:nvSpPr>
          <p:cNvPr id="24" name="Tekstiruutu 23"/>
          <p:cNvSpPr txBox="1"/>
          <p:nvPr/>
        </p:nvSpPr>
        <p:spPr>
          <a:xfrm>
            <a:off x="4916975" y="3275112"/>
            <a:ext cx="365760" cy="369332"/>
          </a:xfrm>
          <a:prstGeom prst="rect">
            <a:avLst/>
          </a:prstGeom>
          <a:noFill/>
        </p:spPr>
        <p:txBody>
          <a:bodyPr wrap="square" rtlCol="0">
            <a:spAutoFit/>
          </a:bodyPr>
          <a:lstStyle/>
          <a:p>
            <a:r>
              <a:rPr lang="fi-FI" smtClean="0">
                <a:solidFill>
                  <a:srgbClr val="FF0000"/>
                </a:solidFill>
                <a:latin typeface="Fiba" charset="0"/>
                <a:ea typeface="Fiba" charset="0"/>
                <a:cs typeface="Fiba" charset="0"/>
              </a:rPr>
              <a:t>1.</a:t>
            </a:r>
            <a:endParaRPr lang="fi-FI">
              <a:solidFill>
                <a:srgbClr val="FF0000"/>
              </a:solidFill>
              <a:latin typeface="Fiba" charset="0"/>
              <a:ea typeface="Fiba" charset="0"/>
              <a:cs typeface="Fiba" charset="0"/>
            </a:endParaRPr>
          </a:p>
        </p:txBody>
      </p:sp>
      <p:sp>
        <p:nvSpPr>
          <p:cNvPr id="25" name="Tekstiruutu 24"/>
          <p:cNvSpPr txBox="1"/>
          <p:nvPr/>
        </p:nvSpPr>
        <p:spPr>
          <a:xfrm>
            <a:off x="301890" y="540495"/>
            <a:ext cx="1271106" cy="646331"/>
          </a:xfrm>
          <a:prstGeom prst="rect">
            <a:avLst/>
          </a:prstGeom>
          <a:noFill/>
        </p:spPr>
        <p:txBody>
          <a:bodyPr wrap="square" rtlCol="0">
            <a:spAutoFit/>
          </a:bodyPr>
          <a:lstStyle/>
          <a:p>
            <a:pPr algn="ctr"/>
            <a:r>
              <a:rPr lang="en-GB" dirty="0" smtClean="0">
                <a:solidFill>
                  <a:schemeClr val="bg1"/>
                </a:solidFill>
              </a:rPr>
              <a:t>HSB / page 193-198</a:t>
            </a:r>
            <a:endParaRPr lang="en-GB" dirty="0">
              <a:solidFill>
                <a:schemeClr val="bg1"/>
              </a:solidFill>
            </a:endParaRPr>
          </a:p>
        </p:txBody>
      </p:sp>
    </p:spTree>
    <p:extLst>
      <p:ext uri="{BB962C8B-B14F-4D97-AF65-F5344CB8AC3E}">
        <p14:creationId xmlns:p14="http://schemas.microsoft.com/office/powerpoint/2010/main" val="21309909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7 -0.00023 L -0.07396 -0.11319 " pathEditMode="relative" rAng="0" ptsTypes="AA">
                                      <p:cBhvr>
                                        <p:cTn id="6" dur="3000" fill="hold"/>
                                        <p:tgtEl>
                                          <p:spTgt spid="54"/>
                                        </p:tgtEl>
                                        <p:attrNameLst>
                                          <p:attrName>ppt_x</p:attrName>
                                          <p:attrName>ppt_y</p:attrName>
                                        </p:attrNameLst>
                                      </p:cBhvr>
                                      <p:rCtr x="-3698" y="-5648"/>
                                    </p:animMotion>
                                  </p:childTnLst>
                                  <p:subTnLst>
                                    <p:set>
                                      <p:cBhvr override="childStyle">
                                        <p:cTn dur="1" fill="hold" display="0" masterRel="sameClick" afterEffect="1">
                                          <p:stCondLst>
                                            <p:cond evt="end" delay="0">
                                              <p:tn val="5"/>
                                            </p:cond>
                                          </p:stCondLst>
                                        </p:cTn>
                                        <p:tgtEl>
                                          <p:spTgt spid="54"/>
                                        </p:tgtEl>
                                        <p:attrNameLst>
                                          <p:attrName>style.visibility</p:attrName>
                                        </p:attrNameLst>
                                      </p:cBhvr>
                                      <p:to>
                                        <p:strVal val="hidden"/>
                                      </p:to>
                                    </p:set>
                                  </p:subTnLst>
                                </p:cTn>
                              </p:par>
                            </p:childTnLst>
                          </p:cTn>
                        </p:par>
                        <p:par>
                          <p:cTn id="7" fill="hold">
                            <p:stCondLst>
                              <p:cond delay="3000"/>
                            </p:stCondLst>
                            <p:childTnLst>
                              <p:par>
                                <p:cTn id="8" presetID="1" presetClass="entr" presetSubtype="0" fill="hold" nodeType="afterEffect">
                                  <p:stCondLst>
                                    <p:cond delay="0"/>
                                  </p:stCondLst>
                                  <p:childTnLst>
                                    <p:set>
                                      <p:cBhvr>
                                        <p:cTn id="9" dur="1" fill="hold">
                                          <p:stCondLst>
                                            <p:cond delay="0"/>
                                          </p:stCondLst>
                                        </p:cTn>
                                        <p:tgtEl>
                                          <p:spTgt spid="7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par>
                                <p:cTn id="16" presetID="23" presetClass="entr" presetSubtype="16"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p:cTn id="18" dur="2000" fill="hold"/>
                                        <p:tgtEl>
                                          <p:spTgt spid="59"/>
                                        </p:tgtEl>
                                        <p:attrNameLst>
                                          <p:attrName>ppt_w</p:attrName>
                                        </p:attrNameLst>
                                      </p:cBhvr>
                                      <p:tavLst>
                                        <p:tav tm="0">
                                          <p:val>
                                            <p:fltVal val="0"/>
                                          </p:val>
                                        </p:tav>
                                        <p:tav tm="100000">
                                          <p:val>
                                            <p:strVal val="#ppt_w"/>
                                          </p:val>
                                        </p:tav>
                                      </p:tavLst>
                                    </p:anim>
                                    <p:anim calcmode="lin" valueType="num">
                                      <p:cBhvr>
                                        <p:cTn id="19" dur="2000" fill="hold"/>
                                        <p:tgtEl>
                                          <p:spTgt spid="59"/>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5.27778E-6 1.11111E-6 L -0.09445 -0.02523 " pathEditMode="relative" ptsTypes="AA">
                                      <p:cBhvr>
                                        <p:cTn id="23" dur="3000" fill="hold"/>
                                        <p:tgtEl>
                                          <p:spTgt spid="75"/>
                                        </p:tgtEl>
                                        <p:attrNameLst>
                                          <p:attrName>ppt_x</p:attrName>
                                          <p:attrName>ppt_y</p:attrName>
                                        </p:attrNameLst>
                                      </p:cBhvr>
                                    </p:animMotion>
                                  </p:childTnLst>
                                  <p:subTnLst>
                                    <p:set>
                                      <p:cBhvr override="childStyle">
                                        <p:cTn dur="1" fill="hold" display="0" masterRel="sameClick" afterEffect="1">
                                          <p:stCondLst>
                                            <p:cond evt="end" delay="0">
                                              <p:tn val="22"/>
                                            </p:cond>
                                          </p:stCondLst>
                                        </p:cTn>
                                        <p:tgtEl>
                                          <p:spTgt spid="75"/>
                                        </p:tgtEl>
                                        <p:attrNameLst>
                                          <p:attrName>style.visibility</p:attrName>
                                        </p:attrNameLst>
                                      </p:cBhvr>
                                      <p:to>
                                        <p:strVal val="hidden"/>
                                      </p:to>
                                    </p:set>
                                  </p:subTnLst>
                                </p:cTn>
                              </p:par>
                            </p:childTnLst>
                          </p:cTn>
                        </p:par>
                        <p:par>
                          <p:cTn id="24" fill="hold">
                            <p:stCondLst>
                              <p:cond delay="3000"/>
                            </p:stCondLst>
                            <p:childTnLst>
                              <p:par>
                                <p:cTn id="25" presetID="1" presetClass="entr" presetSubtype="0"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0278 0.01134 L -0.10469 0.01134 " pathEditMode="relative" rAng="0" ptsTypes="AA">
                                      <p:cBhvr>
                                        <p:cTn id="30" dur="5000" fill="hold"/>
                                        <p:tgtEl>
                                          <p:spTgt spid="12"/>
                                        </p:tgtEl>
                                        <p:attrNameLst>
                                          <p:attrName>ppt_x</p:attrName>
                                          <p:attrName>ppt_y</p:attrName>
                                        </p:attrNameLst>
                                      </p:cBhvr>
                                      <p:rCtr x="-5382" y="0"/>
                                    </p:animMotion>
                                  </p:childTnLst>
                                  <p:subTnLst>
                                    <p:set>
                                      <p:cBhvr override="childStyle">
                                        <p:cTn dur="1" fill="hold" display="0" masterRel="sameClick" afterEffect="1">
                                          <p:stCondLst>
                                            <p:cond evt="end" delay="0">
                                              <p:tn val="29"/>
                                            </p:cond>
                                          </p:stCondLst>
                                        </p:cTn>
                                        <p:tgtEl>
                                          <p:spTgt spid="12"/>
                                        </p:tgtEl>
                                        <p:attrNameLst>
                                          <p:attrName>style.visibility</p:attrName>
                                        </p:attrNameLst>
                                      </p:cBhvr>
                                      <p:to>
                                        <p:strVal val="hidden"/>
                                      </p:to>
                                    </p:set>
                                  </p:subTnLst>
                                </p:cTn>
                              </p:par>
                            </p:childTnLst>
                          </p:cTn>
                        </p:par>
                        <p:par>
                          <p:cTn id="31" fill="hold">
                            <p:stCondLst>
                              <p:cond delay="5000"/>
                            </p:stCondLst>
                            <p:childTnLst>
                              <p:par>
                                <p:cTn id="32" presetID="1" presetClass="entr" presetSubtype="0" fill="hold" nodeType="afterEffect">
                                  <p:stCondLst>
                                    <p:cond delay="0"/>
                                  </p:stCondLst>
                                  <p:childTnLst>
                                    <p:set>
                                      <p:cBhvr>
                                        <p:cTn id="33" dur="1" fill="hold">
                                          <p:stCondLst>
                                            <p:cond delay="0"/>
                                          </p:stCondLst>
                                        </p:cTn>
                                        <p:tgtEl>
                                          <p:spTgt spid="8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nodeType="clickEffect">
                                  <p:stCondLst>
                                    <p:cond delay="0"/>
                                  </p:stCondLst>
                                  <p:childTnLst>
                                    <p:animMotion origin="layout" path="M -6.94444E-6 1.85185E-6 L -0.09636 1.85185E-6 " pathEditMode="relative" ptsTypes="AA">
                                      <p:cBhvr>
                                        <p:cTn id="37" dur="3000" fill="hold"/>
                                        <p:tgtEl>
                                          <p:spTgt spid="74"/>
                                        </p:tgtEl>
                                        <p:attrNameLst>
                                          <p:attrName>ppt_x</p:attrName>
                                          <p:attrName>ppt_y</p:attrName>
                                        </p:attrNameLst>
                                      </p:cBhvr>
                                    </p:animMotion>
                                  </p:childTnLst>
                                  <p:subTnLst>
                                    <p:set>
                                      <p:cBhvr override="childStyle">
                                        <p:cTn dur="1" fill="hold" display="0" masterRel="sameClick" afterEffect="1">
                                          <p:stCondLst>
                                            <p:cond evt="end" delay="0">
                                              <p:tn val="36"/>
                                            </p:cond>
                                          </p:stCondLst>
                                        </p:cTn>
                                        <p:tgtEl>
                                          <p:spTgt spid="74"/>
                                        </p:tgtEl>
                                        <p:attrNameLst>
                                          <p:attrName>style.visibility</p:attrName>
                                        </p:attrNameLst>
                                      </p:cBhvr>
                                      <p:to>
                                        <p:strVal val="hidden"/>
                                      </p:to>
                                    </p:set>
                                  </p:subTnLst>
                                </p:cTn>
                              </p:par>
                            </p:childTnLst>
                          </p:cTn>
                        </p:par>
                        <p:par>
                          <p:cTn id="38" fill="hold">
                            <p:stCondLst>
                              <p:cond delay="3000"/>
                            </p:stCondLst>
                            <p:childTnLst>
                              <p:par>
                                <p:cTn id="39" presetID="1" presetClass="entr" presetSubtype="0" fill="hold" nodeType="after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par>
                          <p:cTn id="41" fill="hold">
                            <p:stCondLst>
                              <p:cond delay="3000"/>
                            </p:stCondLst>
                            <p:childTnLst>
                              <p:par>
                                <p:cTn id="42" presetID="23" presetClass="entr" presetSubtype="16" fill="hold" grpId="0" nodeType="afterEffect">
                                  <p:stCondLst>
                                    <p:cond delay="1000"/>
                                  </p:stCondLst>
                                  <p:childTnLst>
                                    <p:set>
                                      <p:cBhvr>
                                        <p:cTn id="43" dur="1" fill="hold">
                                          <p:stCondLst>
                                            <p:cond delay="0"/>
                                          </p:stCondLst>
                                        </p:cTn>
                                        <p:tgtEl>
                                          <p:spTgt spid="81"/>
                                        </p:tgtEl>
                                        <p:attrNameLst>
                                          <p:attrName>style.visibility</p:attrName>
                                        </p:attrNameLst>
                                      </p:cBhvr>
                                      <p:to>
                                        <p:strVal val="visible"/>
                                      </p:to>
                                    </p:set>
                                    <p:anim calcmode="lin" valueType="num">
                                      <p:cBhvr>
                                        <p:cTn id="44" dur="2000" fill="hold"/>
                                        <p:tgtEl>
                                          <p:spTgt spid="81"/>
                                        </p:tgtEl>
                                        <p:attrNameLst>
                                          <p:attrName>ppt_w</p:attrName>
                                        </p:attrNameLst>
                                      </p:cBhvr>
                                      <p:tavLst>
                                        <p:tav tm="0">
                                          <p:val>
                                            <p:fltVal val="0"/>
                                          </p:val>
                                        </p:tav>
                                        <p:tav tm="100000">
                                          <p:val>
                                            <p:strVal val="#ppt_w"/>
                                          </p:val>
                                        </p:tav>
                                      </p:tavLst>
                                    </p:anim>
                                    <p:anim calcmode="lin" valueType="num">
                                      <p:cBhvr>
                                        <p:cTn id="45" dur="2000" fill="hold"/>
                                        <p:tgtEl>
                                          <p:spTgt spid="81"/>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81"/>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nodeType="clickEffect">
                                  <p:stCondLst>
                                    <p:cond delay="0"/>
                                  </p:stCondLst>
                                  <p:childTnLst>
                                    <p:animMotion origin="layout" path="M -1.38889E-6 4.07407E-6 L -0.08906 0.02523 " pathEditMode="relative" ptsTypes="AA">
                                      <p:cBhvr>
                                        <p:cTn id="49" dur="3000" fill="hold"/>
                                        <p:tgtEl>
                                          <p:spTgt spid="73"/>
                                        </p:tgtEl>
                                        <p:attrNameLst>
                                          <p:attrName>ppt_x</p:attrName>
                                          <p:attrName>ppt_y</p:attrName>
                                        </p:attrNameLst>
                                      </p:cBhvr>
                                    </p:animMotion>
                                  </p:childTnLst>
                                  <p:subTnLst>
                                    <p:set>
                                      <p:cBhvr override="childStyle">
                                        <p:cTn dur="1" fill="hold" display="0" masterRel="sameClick" afterEffect="1">
                                          <p:stCondLst>
                                            <p:cond evt="end" delay="0">
                                              <p:tn val="48"/>
                                            </p:cond>
                                          </p:stCondLst>
                                        </p:cTn>
                                        <p:tgtEl>
                                          <p:spTgt spid="73"/>
                                        </p:tgtEl>
                                        <p:attrNameLst>
                                          <p:attrName>style.visibility</p:attrName>
                                        </p:attrNameLst>
                                      </p:cBhvr>
                                      <p:to>
                                        <p:strVal val="hidden"/>
                                      </p:to>
                                    </p:set>
                                  </p:subTnLst>
                                </p:cTn>
                              </p:par>
                            </p:childTnLst>
                          </p:cTn>
                        </p:par>
                        <p:par>
                          <p:cTn id="50" fill="hold">
                            <p:stCondLst>
                              <p:cond delay="3000"/>
                            </p:stCondLst>
                            <p:childTnLst>
                              <p:par>
                                <p:cTn id="51" presetID="1" presetClass="entr" presetSubtype="0" fill="hold" nodeType="after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0.01389 0.00926 L -0.27048 0.00926 " pathEditMode="relative" rAng="0" ptsTypes="AA">
                                      <p:cBhvr>
                                        <p:cTn id="56" dur="5000" fill="hold"/>
                                        <p:tgtEl>
                                          <p:spTgt spid="80"/>
                                        </p:tgtEl>
                                        <p:attrNameLst>
                                          <p:attrName>ppt_x</p:attrName>
                                          <p:attrName>ppt_y</p:attrName>
                                        </p:attrNameLst>
                                      </p:cBhvr>
                                      <p:rCtr x="-12830" y="0"/>
                                    </p:animMotion>
                                  </p:childTnLst>
                                  <p:subTnLst>
                                    <p:set>
                                      <p:cBhvr override="childStyle">
                                        <p:cTn dur="1" fill="hold" display="0" masterRel="sameClick" afterEffect="1">
                                          <p:stCondLst>
                                            <p:cond evt="end" delay="0">
                                              <p:tn val="55"/>
                                            </p:cond>
                                          </p:stCondLst>
                                        </p:cTn>
                                        <p:tgtEl>
                                          <p:spTgt spid="80"/>
                                        </p:tgtEl>
                                        <p:attrNameLst>
                                          <p:attrName>style.visibility</p:attrName>
                                        </p:attrNameLst>
                                      </p:cBhvr>
                                      <p:to>
                                        <p:strVal val="hidden"/>
                                      </p:to>
                                    </p:set>
                                  </p:subTnLst>
                                </p:cTn>
                              </p:par>
                              <p:par>
                                <p:cTn id="57" presetID="0" presetClass="path" presetSubtype="0" accel="50000" decel="50000" fill="hold" nodeType="withEffect">
                                  <p:stCondLst>
                                    <p:cond delay="0"/>
                                  </p:stCondLst>
                                  <p:childTnLst>
                                    <p:animMotion origin="layout" path="M 2.5E-6 2.96296E-6 L 0.02361 0.19514 " pathEditMode="relative" ptsTypes="AA">
                                      <p:cBhvr>
                                        <p:cTn id="58" dur="5000" fill="hold"/>
                                        <p:tgtEl>
                                          <p:spTgt spid="21"/>
                                        </p:tgtEl>
                                        <p:attrNameLst>
                                          <p:attrName>ppt_x</p:attrName>
                                          <p:attrName>ppt_y</p:attrName>
                                        </p:attrNameLst>
                                      </p:cBhvr>
                                    </p:animMotion>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par>
                          <p:cTn id="59" fill="hold">
                            <p:stCondLst>
                              <p:cond delay="5000"/>
                            </p:stCondLst>
                            <p:childTnLst>
                              <p:par>
                                <p:cTn id="60" presetID="1" presetClass="entr" presetSubtype="0"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grpId="0" nodeType="clickEffect">
                                  <p:stCondLst>
                                    <p:cond delay="1000"/>
                                  </p:stCondLst>
                                  <p:childTnLst>
                                    <p:set>
                                      <p:cBhvr>
                                        <p:cTn id="67" dur="1" fill="hold">
                                          <p:stCondLst>
                                            <p:cond delay="0"/>
                                          </p:stCondLst>
                                        </p:cTn>
                                        <p:tgtEl>
                                          <p:spTgt spid="82"/>
                                        </p:tgtEl>
                                        <p:attrNameLst>
                                          <p:attrName>style.visibility</p:attrName>
                                        </p:attrNameLst>
                                      </p:cBhvr>
                                      <p:to>
                                        <p:strVal val="visible"/>
                                      </p:to>
                                    </p:set>
                                    <p:anim calcmode="lin" valueType="num">
                                      <p:cBhvr>
                                        <p:cTn id="68" dur="3000" fill="hold"/>
                                        <p:tgtEl>
                                          <p:spTgt spid="82"/>
                                        </p:tgtEl>
                                        <p:attrNameLst>
                                          <p:attrName>ppt_w</p:attrName>
                                        </p:attrNameLst>
                                      </p:cBhvr>
                                      <p:tavLst>
                                        <p:tav tm="0">
                                          <p:val>
                                            <p:fltVal val="0"/>
                                          </p:val>
                                        </p:tav>
                                        <p:tav tm="100000">
                                          <p:val>
                                            <p:strVal val="#ppt_w"/>
                                          </p:val>
                                        </p:tav>
                                      </p:tavLst>
                                    </p:anim>
                                    <p:anim calcmode="lin" valueType="num">
                                      <p:cBhvr>
                                        <p:cTn id="69" dur="3000" fill="hold"/>
                                        <p:tgtEl>
                                          <p:spTgt spid="82"/>
                                        </p:tgtEl>
                                        <p:attrNameLst>
                                          <p:attrName>ppt_h</p:attrName>
                                        </p:attrNameLst>
                                      </p:cBhvr>
                                      <p:tavLst>
                                        <p:tav tm="0">
                                          <p:val>
                                            <p:fltVal val="0"/>
                                          </p:val>
                                        </p:tav>
                                        <p:tav tm="100000">
                                          <p:val>
                                            <p:strVal val="#ppt_h"/>
                                          </p:val>
                                        </p:tav>
                                      </p:tavLst>
                                    </p:anim>
                                  </p:childTnLst>
                                </p:cTn>
                              </p:par>
                              <p:par>
                                <p:cTn id="70" presetID="23" presetClass="entr" presetSubtype="16" fill="hold" grpId="0" nodeType="withEffect">
                                  <p:stCondLst>
                                    <p:cond delay="1000"/>
                                  </p:stCondLst>
                                  <p:childTnLst>
                                    <p:set>
                                      <p:cBhvr>
                                        <p:cTn id="71" dur="1" fill="hold">
                                          <p:stCondLst>
                                            <p:cond delay="0"/>
                                          </p:stCondLst>
                                        </p:cTn>
                                        <p:tgtEl>
                                          <p:spTgt spid="83"/>
                                        </p:tgtEl>
                                        <p:attrNameLst>
                                          <p:attrName>style.visibility</p:attrName>
                                        </p:attrNameLst>
                                      </p:cBhvr>
                                      <p:to>
                                        <p:strVal val="visible"/>
                                      </p:to>
                                    </p:set>
                                    <p:anim calcmode="lin" valueType="num">
                                      <p:cBhvr>
                                        <p:cTn id="72" dur="3000" fill="hold"/>
                                        <p:tgtEl>
                                          <p:spTgt spid="83"/>
                                        </p:tgtEl>
                                        <p:attrNameLst>
                                          <p:attrName>ppt_w</p:attrName>
                                        </p:attrNameLst>
                                      </p:cBhvr>
                                      <p:tavLst>
                                        <p:tav tm="0">
                                          <p:val>
                                            <p:fltVal val="0"/>
                                          </p:val>
                                        </p:tav>
                                        <p:tav tm="100000">
                                          <p:val>
                                            <p:strVal val="#ppt_w"/>
                                          </p:val>
                                        </p:tav>
                                      </p:tavLst>
                                    </p:anim>
                                    <p:anim calcmode="lin" valueType="num">
                                      <p:cBhvr>
                                        <p:cTn id="73" dur="3000" fill="hold"/>
                                        <p:tgtEl>
                                          <p:spTgt spid="83"/>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0" presetClass="path" presetSubtype="0" accel="50000" decel="50000" fill="hold" nodeType="clickEffect">
                                  <p:stCondLst>
                                    <p:cond delay="0"/>
                                  </p:stCondLst>
                                  <p:childTnLst>
                                    <p:animMotion origin="layout" path="M 0.00035 0.00162 L -0.04774 0.11713 " pathEditMode="relative" rAng="0" ptsTypes="AA">
                                      <p:cBhvr>
                                        <p:cTn id="77" dur="3000" fill="hold"/>
                                        <p:tgtEl>
                                          <p:spTgt spid="78"/>
                                        </p:tgtEl>
                                        <p:attrNameLst>
                                          <p:attrName>ppt_x</p:attrName>
                                          <p:attrName>ppt_y</p:attrName>
                                        </p:attrNameLst>
                                      </p:cBhvr>
                                      <p:rCtr x="-2413" y="5764"/>
                                    </p:animMotion>
                                  </p:childTnLst>
                                </p:cTn>
                              </p:par>
                            </p:childTnLst>
                          </p:cTn>
                        </p:par>
                      </p:childTnLst>
                    </p:cTn>
                  </p:par>
                  <p:par>
                    <p:cTn id="78" fill="hold">
                      <p:stCondLst>
                        <p:cond delay="indefinite"/>
                      </p:stCondLst>
                      <p:childTnLst>
                        <p:par>
                          <p:cTn id="79" fill="hold">
                            <p:stCondLst>
                              <p:cond delay="0"/>
                            </p:stCondLst>
                            <p:childTnLst>
                              <p:par>
                                <p:cTn id="80" presetID="0" presetClass="path" presetSubtype="0" accel="50000" decel="50000" fill="hold" nodeType="clickEffect">
                                  <p:stCondLst>
                                    <p:cond delay="0"/>
                                  </p:stCondLst>
                                  <p:childTnLst>
                                    <p:animMotion origin="layout" path="M -3.61111E-6 1.85185E-6 L 0.03091 -0.18982 " pathEditMode="relative" rAng="0" ptsTypes="AA">
                                      <p:cBhvr>
                                        <p:cTn id="81" dur="5000" fill="hold"/>
                                        <p:tgtEl>
                                          <p:spTgt spid="20"/>
                                        </p:tgtEl>
                                        <p:attrNameLst>
                                          <p:attrName>ppt_x</p:attrName>
                                          <p:attrName>ppt_y</p:attrName>
                                        </p:attrNameLst>
                                      </p:cBhvr>
                                      <p:rCtr x="1545" y="-9491"/>
                                    </p:animMotion>
                                  </p:childTnLst>
                                  <p:subTnLst>
                                    <p:set>
                                      <p:cBhvr override="childStyle">
                                        <p:cTn dur="1" fill="hold" display="0" masterRel="sameClick" afterEffect="1">
                                          <p:stCondLst>
                                            <p:cond evt="end" delay="0">
                                              <p:tn val="80"/>
                                            </p:cond>
                                          </p:stCondLst>
                                        </p:cTn>
                                        <p:tgtEl>
                                          <p:spTgt spid="20"/>
                                        </p:tgtEl>
                                        <p:attrNameLst>
                                          <p:attrName>style.visibility</p:attrName>
                                        </p:attrNameLst>
                                      </p:cBhvr>
                                      <p:to>
                                        <p:strVal val="hidden"/>
                                      </p:to>
                                    </p:set>
                                  </p:subTnLst>
                                </p:cTn>
                              </p:par>
                            </p:childTnLst>
                          </p:cTn>
                        </p:par>
                        <p:par>
                          <p:cTn id="82" fill="hold">
                            <p:stCondLst>
                              <p:cond delay="5000"/>
                            </p:stCondLst>
                            <p:childTnLst>
                              <p:par>
                                <p:cTn id="83" presetID="1" presetClass="entr" presetSubtype="0" fill="hold" nodeType="after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1" grpId="0" animBg="1"/>
      <p:bldP spid="82"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isällön paikkamerkki 2"/>
          <p:cNvSpPr txBox="1">
            <a:spLocks/>
          </p:cNvSpPr>
          <p:nvPr/>
        </p:nvSpPr>
        <p:spPr>
          <a:xfrm>
            <a:off x="190500" y="1528944"/>
            <a:ext cx="4617398" cy="54006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660066"/>
              </a:buClr>
              <a:buFont typeface="Wingdings" charset="2"/>
              <a:buChar char="ü"/>
            </a:pPr>
            <a:endParaRPr lang="en-US" sz="1800" dirty="0">
              <a:latin typeface="Univers LT Std 57 Cn"/>
            </a:endParaRPr>
          </a:p>
          <a:p>
            <a:pPr>
              <a:buClr>
                <a:srgbClr val="660066"/>
              </a:buClr>
              <a:buFont typeface="Wingdings" charset="2"/>
              <a:buChar char="ü"/>
            </a:pPr>
            <a:r>
              <a:rPr lang="en-US" sz="1800" dirty="0" smtClean="0">
                <a:latin typeface="Univers LT Std 57 Cn"/>
              </a:rPr>
              <a:t>L </a:t>
            </a:r>
            <a:r>
              <a:rPr lang="en-US" sz="1800" dirty="0">
                <a:latin typeface="Univers LT Std 57 Cn"/>
              </a:rPr>
              <a:t>dictates the rotation according to position of the ball</a:t>
            </a:r>
          </a:p>
          <a:p>
            <a:pPr>
              <a:buClr>
                <a:srgbClr val="660066"/>
              </a:buClr>
              <a:buFont typeface="Wingdings" charset="2"/>
              <a:buChar char="ü"/>
            </a:pPr>
            <a:r>
              <a:rPr lang="en-US" sz="1800" dirty="0">
                <a:latin typeface="Univers LT Std 57 Cn"/>
              </a:rPr>
              <a:t>Rotate early / often. </a:t>
            </a:r>
            <a:endParaRPr lang="en-US" sz="1800" dirty="0" smtClean="0">
              <a:latin typeface="Univers LT Std 57 Cn"/>
            </a:endParaRPr>
          </a:p>
          <a:p>
            <a:pPr>
              <a:buClr>
                <a:srgbClr val="660066"/>
              </a:buClr>
              <a:buFont typeface="Wingdings" charset="2"/>
              <a:buChar char="ü"/>
            </a:pPr>
            <a:r>
              <a:rPr lang="en-US" sz="1800" dirty="0" smtClean="0">
                <a:latin typeface="Univers LT Std 57 Cn"/>
              </a:rPr>
              <a:t>Be </a:t>
            </a:r>
            <a:r>
              <a:rPr lang="en-US" sz="1800" dirty="0">
                <a:latin typeface="Univers LT Std 57 Cn"/>
              </a:rPr>
              <a:t>quick but don’t hurry. </a:t>
            </a:r>
            <a:endParaRPr lang="en-US" sz="1800" dirty="0" smtClean="0">
              <a:latin typeface="Univers LT Std 57 Cn"/>
            </a:endParaRPr>
          </a:p>
          <a:p>
            <a:pPr>
              <a:buClr>
                <a:srgbClr val="660066"/>
              </a:buClr>
              <a:buFont typeface="Wingdings" charset="2"/>
              <a:buChar char="ü"/>
            </a:pPr>
            <a:r>
              <a:rPr lang="en-US" sz="1800" dirty="0" smtClean="0">
                <a:latin typeface="Univers LT Std 57 Cn"/>
              </a:rPr>
              <a:t>No </a:t>
            </a:r>
            <a:r>
              <a:rPr lang="en-US" sz="1800" dirty="0">
                <a:latin typeface="Univers LT Std 57 Cn"/>
              </a:rPr>
              <a:t>need to rush (sharp walking) and keep refereeing during entire rotation. </a:t>
            </a:r>
            <a:endParaRPr lang="en-US" sz="1800" dirty="0" smtClean="0">
              <a:latin typeface="Univers LT Std 57 Cn"/>
            </a:endParaRPr>
          </a:p>
          <a:p>
            <a:pPr>
              <a:buClr>
                <a:srgbClr val="660066"/>
              </a:buClr>
              <a:buFont typeface="Wingdings" charset="2"/>
              <a:buChar char="ü"/>
            </a:pPr>
            <a:r>
              <a:rPr lang="en-US" sz="1800" dirty="0" smtClean="0">
                <a:latin typeface="Univers LT Std 57 Cn"/>
              </a:rPr>
              <a:t>Scan </a:t>
            </a:r>
            <a:r>
              <a:rPr lang="en-US" sz="1800" dirty="0">
                <a:latin typeface="Univers LT Std 57 Cn"/>
              </a:rPr>
              <a:t>the </a:t>
            </a:r>
            <a:r>
              <a:rPr lang="en-US" sz="1800" dirty="0" smtClean="0">
                <a:latin typeface="Univers LT Std 57 Cn"/>
              </a:rPr>
              <a:t>paint or next play </a:t>
            </a:r>
            <a:r>
              <a:rPr lang="en-US" sz="1800" dirty="0">
                <a:latin typeface="Univers LT Std 57 Cn"/>
              </a:rPr>
              <a:t>as </a:t>
            </a:r>
            <a:r>
              <a:rPr lang="en-US" sz="1800" dirty="0" smtClean="0">
                <a:latin typeface="Univers LT Std 57 Cn"/>
              </a:rPr>
              <a:t>rotating.</a:t>
            </a:r>
            <a:endParaRPr lang="en-US" sz="1800" dirty="0">
              <a:latin typeface="Univers LT Std 57 Cn"/>
            </a:endParaRPr>
          </a:p>
          <a:p>
            <a:pPr>
              <a:buClr>
                <a:srgbClr val="660066"/>
              </a:buClr>
              <a:buFont typeface="Wingdings" charset="2"/>
              <a:buChar char="ü"/>
            </a:pPr>
            <a:r>
              <a:rPr lang="en-US" sz="1800" dirty="0">
                <a:latin typeface="Univers LT Std 57 Cn"/>
              </a:rPr>
              <a:t>When L starts rotation, </a:t>
            </a:r>
            <a:endParaRPr lang="en-US" sz="1800" dirty="0" smtClean="0">
              <a:latin typeface="Univers LT Std 57 Cn"/>
            </a:endParaRPr>
          </a:p>
          <a:p>
            <a:pPr lvl="1">
              <a:buClr>
                <a:srgbClr val="660066"/>
              </a:buClr>
              <a:buFont typeface="Wingdings" charset="2"/>
              <a:buChar char="ü"/>
            </a:pPr>
            <a:r>
              <a:rPr lang="en-US" sz="1800" b="1" u="sng" dirty="0" smtClean="0">
                <a:latin typeface="Univers LT Std 57 Cn"/>
              </a:rPr>
              <a:t>C </a:t>
            </a:r>
            <a:r>
              <a:rPr lang="en-US" sz="1800" b="1" u="sng" dirty="0">
                <a:latin typeface="Univers LT Std 57 Cn"/>
              </a:rPr>
              <a:t>needs to stay</a:t>
            </a:r>
            <a:r>
              <a:rPr lang="en-US" sz="1800" dirty="0">
                <a:latin typeface="Univers LT Std 57 Cn"/>
              </a:rPr>
              <a:t> in his position to cover the play </a:t>
            </a:r>
            <a:endParaRPr lang="en-US" sz="1800" dirty="0" smtClean="0">
              <a:latin typeface="Univers LT Std 57 Cn"/>
            </a:endParaRPr>
          </a:p>
          <a:p>
            <a:pPr lvl="1">
              <a:buClr>
                <a:srgbClr val="660066"/>
              </a:buClr>
              <a:buFont typeface="Wingdings" charset="2"/>
              <a:buChar char="ü"/>
            </a:pPr>
            <a:r>
              <a:rPr lang="en-US" sz="1800" dirty="0" smtClean="0">
                <a:latin typeface="Univers LT Std 57 Cn"/>
              </a:rPr>
              <a:t>until </a:t>
            </a:r>
            <a:r>
              <a:rPr lang="en-US" sz="1800" dirty="0">
                <a:latin typeface="Univers LT Std 57 Cn"/>
              </a:rPr>
              <a:t>L has arrived to new position on ball side and </a:t>
            </a:r>
            <a:r>
              <a:rPr lang="en-US" sz="1800" b="1" u="sng" dirty="0">
                <a:latin typeface="Univers LT Std 57 Cn"/>
              </a:rPr>
              <a:t>is ready </a:t>
            </a:r>
            <a:r>
              <a:rPr lang="en-US" sz="1800" b="1" u="sng" dirty="0" smtClean="0">
                <a:latin typeface="Univers LT Std 57 Cn"/>
              </a:rPr>
              <a:t>to referee </a:t>
            </a:r>
            <a:r>
              <a:rPr lang="en-US" sz="1800" b="1" u="sng" dirty="0">
                <a:latin typeface="Univers LT Std 57 Cn"/>
              </a:rPr>
              <a:t>the play (45°) </a:t>
            </a:r>
          </a:p>
          <a:p>
            <a:pPr lvl="1">
              <a:buClr>
                <a:srgbClr val="660066"/>
              </a:buClr>
              <a:buFont typeface="Wingdings" charset="2"/>
              <a:buChar char="ü"/>
            </a:pPr>
            <a:endParaRPr lang="en-US" sz="1800" dirty="0" smtClean="0">
              <a:latin typeface="Univers LT Std 57 Cn"/>
            </a:endParaRPr>
          </a:p>
          <a:p>
            <a:pPr>
              <a:buClr>
                <a:srgbClr val="660066"/>
              </a:buClr>
              <a:buFont typeface="Wingdings" charset="2"/>
              <a:buChar char="ü"/>
            </a:pPr>
            <a:endParaRPr lang="en-US" sz="1800" dirty="0" smtClean="0">
              <a:latin typeface="Univers LT Std 57 Cn"/>
            </a:endParaRPr>
          </a:p>
          <a:p>
            <a:pPr>
              <a:buClr>
                <a:srgbClr val="660066"/>
              </a:buClr>
              <a:buFont typeface="Wingdings" charset="2"/>
              <a:buChar char="ü"/>
            </a:pPr>
            <a:endParaRPr lang="en-US" sz="1800" dirty="0" smtClean="0">
              <a:latin typeface="Univers LT Std 57 Cn"/>
            </a:endParaRPr>
          </a:p>
        </p:txBody>
      </p:sp>
      <p:sp>
        <p:nvSpPr>
          <p:cNvPr id="59394" name="Title 1"/>
          <p:cNvSpPr txBox="1">
            <a:spLocks/>
          </p:cNvSpPr>
          <p:nvPr/>
        </p:nvSpPr>
        <p:spPr bwMode="auto">
          <a:xfrm>
            <a:off x="363915" y="295275"/>
            <a:ext cx="8314998" cy="719138"/>
          </a:xfrm>
          <a:prstGeom prst="rect">
            <a:avLst/>
          </a:prstGeom>
          <a:noFill/>
          <a:ln w="9525">
            <a:noFill/>
            <a:miter lim="800000"/>
            <a:headEnd/>
            <a:tailEnd/>
          </a:ln>
        </p:spPr>
        <p:txBody>
          <a:bodyPr/>
          <a:lstStyle/>
          <a:p>
            <a:r>
              <a:rPr lang="fr-CH" sz="2400" b="1" dirty="0">
                <a:solidFill>
                  <a:schemeClr val="bg1"/>
                </a:solidFill>
                <a:latin typeface="Fiba"/>
                <a:cs typeface="Fiba"/>
              </a:rPr>
              <a:t> </a:t>
            </a:r>
            <a:r>
              <a:rPr lang="fr-CH" sz="2400" b="1" dirty="0" smtClean="0">
                <a:solidFill>
                  <a:schemeClr val="bg1"/>
                </a:solidFill>
                <a:latin typeface="Fiba"/>
                <a:cs typeface="Fiba"/>
              </a:rPr>
              <a:t>ROTATION / L EAD &amp; CENTER</a:t>
            </a:r>
            <a:endParaRPr lang="en-US" sz="2400" b="1" dirty="0">
              <a:solidFill>
                <a:schemeClr val="bg1"/>
              </a:solidFill>
              <a:latin typeface="Fiba"/>
              <a:cs typeface="Fiba"/>
            </a:endParaRPr>
          </a:p>
        </p:txBody>
      </p:sp>
      <p:pic>
        <p:nvPicPr>
          <p:cNvPr id="3" name="Kuva 2" descr="Näyttökuva 2015-11-11 kello 21.07.0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9798" y="1649353"/>
            <a:ext cx="4229100" cy="3230033"/>
          </a:xfrm>
          <a:prstGeom prst="rect">
            <a:avLst/>
          </a:prstGeom>
          <a:ln>
            <a:noFill/>
          </a:ln>
          <a:effectLst>
            <a:outerShdw blurRad="292100" dist="139700" dir="2700000" algn="tl" rotWithShape="0">
              <a:srgbClr val="333333">
                <a:alpha val="65000"/>
              </a:srgbClr>
            </a:outerShdw>
          </a:effectLst>
        </p:spPr>
      </p:pic>
      <p:cxnSp>
        <p:nvCxnSpPr>
          <p:cNvPr id="34" name="Suora nuoliyhdysviiva 33"/>
          <p:cNvCxnSpPr/>
          <p:nvPr/>
        </p:nvCxnSpPr>
        <p:spPr bwMode="auto">
          <a:xfrm flipH="1">
            <a:off x="5219700" y="2806702"/>
            <a:ext cx="635000" cy="596898"/>
          </a:xfrm>
          <a:prstGeom prst="straightConnector1">
            <a:avLst/>
          </a:prstGeom>
          <a:gradFill rotWithShape="0">
            <a:gsLst>
              <a:gs pos="0">
                <a:srgbClr val="45A4FD"/>
              </a:gs>
              <a:gs pos="100000">
                <a:srgbClr val="113C83"/>
              </a:gs>
            </a:gsLst>
            <a:lin ang="5400000" scaled="1"/>
          </a:gradFill>
          <a:ln w="63500" cap="flat" cmpd="sng" algn="ctr">
            <a:solidFill>
              <a:srgbClr val="00B0F0"/>
            </a:solidFill>
            <a:prstDash val="sysDash"/>
            <a:round/>
            <a:headEnd type="none" w="med" len="med"/>
            <a:tailEnd type="triangle"/>
          </a:ln>
          <a:effectLst/>
        </p:spPr>
      </p:cxnSp>
      <p:cxnSp>
        <p:nvCxnSpPr>
          <p:cNvPr id="36" name="Suora nuoliyhdysviiva 35"/>
          <p:cNvCxnSpPr/>
          <p:nvPr/>
        </p:nvCxnSpPr>
        <p:spPr bwMode="auto">
          <a:xfrm flipH="1">
            <a:off x="7823200" y="2660653"/>
            <a:ext cx="635000" cy="0"/>
          </a:xfrm>
          <a:prstGeom prst="straightConnector1">
            <a:avLst/>
          </a:prstGeom>
          <a:gradFill rotWithShape="0">
            <a:gsLst>
              <a:gs pos="0">
                <a:srgbClr val="45A4FD"/>
              </a:gs>
              <a:gs pos="100000">
                <a:srgbClr val="113C83"/>
              </a:gs>
            </a:gsLst>
            <a:lin ang="5400000" scaled="1"/>
          </a:gradFill>
          <a:ln w="63500" cap="flat" cmpd="sng" algn="ctr">
            <a:solidFill>
              <a:srgbClr val="FF0000"/>
            </a:solidFill>
            <a:prstDash val="sysDash"/>
            <a:round/>
            <a:headEnd type="none" w="med" len="med"/>
            <a:tailEnd type="triangle"/>
          </a:ln>
          <a:effectLst/>
        </p:spPr>
      </p:cxnSp>
      <p:sp>
        <p:nvSpPr>
          <p:cNvPr id="38" name="Tasakylkinen kolmio 8"/>
          <p:cNvSpPr>
            <a:spLocks noChangeArrowheads="1"/>
          </p:cNvSpPr>
          <p:nvPr/>
        </p:nvSpPr>
        <p:spPr bwMode="auto">
          <a:xfrm rot="11667762">
            <a:off x="5688364" y="3168114"/>
            <a:ext cx="1864409" cy="1502257"/>
          </a:xfrm>
          <a:prstGeom prst="triangle">
            <a:avLst>
              <a:gd name="adj" fmla="val 50000"/>
            </a:avLst>
          </a:prstGeom>
          <a:solidFill>
            <a:srgbClr val="FF0000">
              <a:alpha val="30196"/>
            </a:srgbClr>
          </a:solidFill>
          <a:ln w="19050" cmpd="sng" algn="ctr">
            <a:solidFill>
              <a:srgbClr val="050036"/>
            </a:solidFill>
            <a:prstDash val="dash"/>
            <a:round/>
            <a:headEnd/>
            <a:tailEnd/>
          </a:ln>
        </p:spPr>
        <p:txBody>
          <a:bodyPr/>
          <a:lstStyle/>
          <a:p>
            <a:pPr algn="ctr"/>
            <a:endParaRPr lang="en-US"/>
          </a:p>
        </p:txBody>
      </p:sp>
      <p:sp>
        <p:nvSpPr>
          <p:cNvPr id="8" name="Tekstiruutu 7"/>
          <p:cNvSpPr txBox="1"/>
          <p:nvPr/>
        </p:nvSpPr>
        <p:spPr>
          <a:xfrm>
            <a:off x="7471060" y="953870"/>
            <a:ext cx="1271106" cy="646331"/>
          </a:xfrm>
          <a:prstGeom prst="rect">
            <a:avLst/>
          </a:prstGeom>
          <a:noFill/>
        </p:spPr>
        <p:txBody>
          <a:bodyPr wrap="square" rtlCol="0">
            <a:spAutoFit/>
          </a:bodyPr>
          <a:lstStyle/>
          <a:p>
            <a:pPr algn="ctr"/>
            <a:r>
              <a:rPr lang="en-GB" dirty="0" smtClean="0"/>
              <a:t>HSB / page 198</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court_ver.png"/>
          <p:cNvPicPr>
            <a:picLocks noChangeAspect="1"/>
          </p:cNvPicPr>
          <p:nvPr/>
        </p:nvPicPr>
        <p:blipFill rotWithShape="1">
          <a:blip r:embed="rId3" cstate="screen">
            <a:extLst>
              <a:ext uri="{28A0092B-C50C-407E-A947-70E740481C1C}">
                <a14:useLocalDpi xmlns:a14="http://schemas.microsoft.com/office/drawing/2010/main"/>
              </a:ext>
            </a:extLst>
          </a:blip>
          <a:srcRect t="10392"/>
          <a:stretch/>
        </p:blipFill>
        <p:spPr>
          <a:xfrm>
            <a:off x="1213764" y="711200"/>
            <a:ext cx="6369900" cy="5697218"/>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3250" name="Title 1"/>
          <p:cNvSpPr txBox="1">
            <a:spLocks/>
          </p:cNvSpPr>
          <p:nvPr/>
        </p:nvSpPr>
        <p:spPr bwMode="auto">
          <a:xfrm>
            <a:off x="98223" y="278926"/>
            <a:ext cx="8314998" cy="719138"/>
          </a:xfrm>
          <a:prstGeom prst="rect">
            <a:avLst/>
          </a:prstGeom>
          <a:noFill/>
          <a:ln w="9525">
            <a:noFill/>
            <a:miter lim="800000"/>
            <a:headEnd/>
            <a:tailEnd/>
          </a:ln>
        </p:spPr>
        <p:txBody>
          <a:bodyPr/>
          <a:lstStyle/>
          <a:p>
            <a:r>
              <a:rPr lang="fr-CH" sz="2400" b="1" dirty="0" smtClean="0">
                <a:solidFill>
                  <a:srgbClr val="FFFFFF"/>
                </a:solidFill>
                <a:latin typeface="Fiba"/>
                <a:cs typeface="Fiba"/>
              </a:rPr>
              <a:t>ROTATION / LEAD &amp; CENTER</a:t>
            </a:r>
            <a:endParaRPr lang="en-US" sz="2400" b="1" dirty="0">
              <a:solidFill>
                <a:srgbClr val="FFFFFF"/>
              </a:solidFill>
              <a:latin typeface="Fiba"/>
              <a:cs typeface="Fiba"/>
            </a:endParaRPr>
          </a:p>
        </p:txBody>
      </p:sp>
      <p:sp>
        <p:nvSpPr>
          <p:cNvPr id="53251" name="Sisällön paikkamerkki 2"/>
          <p:cNvSpPr>
            <a:spLocks noGrp="1"/>
          </p:cNvSpPr>
          <p:nvPr>
            <p:ph idx="1"/>
          </p:nvPr>
        </p:nvSpPr>
        <p:spPr>
          <a:xfrm>
            <a:off x="480455" y="1452368"/>
            <a:ext cx="4302184" cy="5400675"/>
          </a:xfrm>
        </p:spPr>
        <p:txBody>
          <a:bodyPr>
            <a:normAutofit/>
          </a:bodyPr>
          <a:lstStyle/>
          <a:p>
            <a:pPr eaLnBrk="1" hangingPunct="1">
              <a:buClr>
                <a:srgbClr val="800000"/>
              </a:buClr>
              <a:buFont typeface="Wingdings" charset="2"/>
              <a:buChar char="ü"/>
            </a:pPr>
            <a:endParaRPr lang="en-US" sz="1800" dirty="0" smtClean="0">
              <a:latin typeface="Univers LT Std 57 Cn"/>
            </a:endParaRPr>
          </a:p>
          <a:p>
            <a:pPr lvl="1" eaLnBrk="1" hangingPunct="1"/>
            <a:endParaRPr lang="en-US" sz="1400" dirty="0" smtClean="0">
              <a:latin typeface="Univers LT Std 57 Cn"/>
            </a:endParaRPr>
          </a:p>
          <a:p>
            <a:pPr eaLnBrk="1" hangingPunct="1"/>
            <a:endParaRPr lang="en-US" sz="2000" dirty="0" smtClean="0">
              <a:latin typeface="Univers LT Std 57 Cn"/>
            </a:endParaRPr>
          </a:p>
          <a:p>
            <a:pPr eaLnBrk="1" hangingPunct="1"/>
            <a:endParaRPr lang="en-US" sz="2000" dirty="0" smtClean="0">
              <a:latin typeface="Univers LT Std 57 Cn"/>
            </a:endParaRPr>
          </a:p>
        </p:txBody>
      </p:sp>
      <p:pic>
        <p:nvPicPr>
          <p:cNvPr id="18" name="Kuva 17" descr="Lead.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2205646">
            <a:off x="2816831" y="5335785"/>
            <a:ext cx="542544" cy="463296"/>
          </a:xfrm>
          <a:prstGeom prst="rect">
            <a:avLst/>
          </a:prstGeom>
        </p:spPr>
      </p:pic>
      <p:pic>
        <p:nvPicPr>
          <p:cNvPr id="23" name="Kuva 22" descr="Center.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16042052">
            <a:off x="6221418" y="3581802"/>
            <a:ext cx="542544" cy="463296"/>
          </a:xfrm>
          <a:prstGeom prst="rect">
            <a:avLst/>
          </a:prstGeom>
        </p:spPr>
      </p:pic>
      <p:cxnSp>
        <p:nvCxnSpPr>
          <p:cNvPr id="25" name="Suora nuoliyhdysviiva 24"/>
          <p:cNvCxnSpPr/>
          <p:nvPr/>
        </p:nvCxnSpPr>
        <p:spPr bwMode="auto">
          <a:xfrm>
            <a:off x="6380480" y="2824480"/>
            <a:ext cx="28391" cy="683609"/>
          </a:xfrm>
          <a:prstGeom prst="straightConnector1">
            <a:avLst/>
          </a:prstGeom>
          <a:gradFill rotWithShape="0">
            <a:gsLst>
              <a:gs pos="0">
                <a:srgbClr val="45A4FD"/>
              </a:gs>
              <a:gs pos="100000">
                <a:srgbClr val="113C83"/>
              </a:gs>
            </a:gsLst>
            <a:lin ang="5400000" scaled="1"/>
          </a:gradFill>
          <a:ln w="63500" cap="flat" cmpd="sng" algn="ctr">
            <a:solidFill>
              <a:srgbClr val="FF0000"/>
            </a:solidFill>
            <a:prstDash val="sysDash"/>
            <a:round/>
            <a:headEnd type="none" w="med" len="med"/>
            <a:tailEnd type="triangle"/>
          </a:ln>
          <a:effectLst/>
        </p:spPr>
      </p:cxnSp>
      <p:sp>
        <p:nvSpPr>
          <p:cNvPr id="27" name="Tasakylkinen kolmio 8"/>
          <p:cNvSpPr>
            <a:spLocks noChangeArrowheads="1"/>
          </p:cNvSpPr>
          <p:nvPr/>
        </p:nvSpPr>
        <p:spPr bwMode="auto">
          <a:xfrm rot="17019481">
            <a:off x="1782347" y="2765295"/>
            <a:ext cx="2655743" cy="2347422"/>
          </a:xfrm>
          <a:prstGeom prst="triangle">
            <a:avLst>
              <a:gd name="adj" fmla="val 50000"/>
            </a:avLst>
          </a:prstGeom>
          <a:solidFill>
            <a:srgbClr val="FF0000">
              <a:alpha val="30196"/>
            </a:srgbClr>
          </a:solidFill>
          <a:ln w="19050" cmpd="sng" algn="ctr">
            <a:solidFill>
              <a:srgbClr val="050036"/>
            </a:solidFill>
            <a:prstDash val="dash"/>
            <a:round/>
            <a:headEnd/>
            <a:tailEnd/>
          </a:ln>
        </p:spPr>
        <p:txBody>
          <a:bodyPr/>
          <a:lstStyle/>
          <a:p>
            <a:pPr algn="ctr"/>
            <a:endParaRPr lang="en-US"/>
          </a:p>
        </p:txBody>
      </p:sp>
      <p:pic>
        <p:nvPicPr>
          <p:cNvPr id="11" name="Kuva 10" descr="Center.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5706198">
            <a:off x="1860003" y="3511446"/>
            <a:ext cx="542544" cy="463296"/>
          </a:xfrm>
          <a:prstGeom prst="rect">
            <a:avLst/>
          </a:prstGeom>
        </p:spPr>
      </p:pic>
      <p:cxnSp>
        <p:nvCxnSpPr>
          <p:cNvPr id="19" name="Suora nuoliyhdysviiva 18"/>
          <p:cNvCxnSpPr/>
          <p:nvPr/>
        </p:nvCxnSpPr>
        <p:spPr bwMode="auto">
          <a:xfrm flipH="1" flipV="1">
            <a:off x="3441526" y="5646926"/>
            <a:ext cx="1651893" cy="1"/>
          </a:xfrm>
          <a:prstGeom prst="straightConnector1">
            <a:avLst/>
          </a:prstGeom>
          <a:gradFill rotWithShape="0">
            <a:gsLst>
              <a:gs pos="0">
                <a:srgbClr val="45A4FD"/>
              </a:gs>
              <a:gs pos="100000">
                <a:srgbClr val="113C83"/>
              </a:gs>
            </a:gsLst>
            <a:lin ang="5400000" scaled="1"/>
          </a:gradFill>
          <a:ln w="63500" cap="flat" cmpd="sng" algn="ctr">
            <a:solidFill>
              <a:srgbClr val="00B0F0"/>
            </a:solidFill>
            <a:prstDash val="sysDash"/>
            <a:round/>
            <a:headEnd type="none" w="med" len="med"/>
            <a:tailEnd type="triangle"/>
          </a:ln>
          <a:effectLst/>
        </p:spPr>
      </p:cxnSp>
      <p:pic>
        <p:nvPicPr>
          <p:cNvPr id="10" name="Kuva 9" descr="A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218180" y="4573654"/>
            <a:ext cx="396240" cy="396240"/>
          </a:xfrm>
          <a:prstGeom prst="rect">
            <a:avLst/>
          </a:prstGeom>
        </p:spPr>
      </p:pic>
      <p:pic>
        <p:nvPicPr>
          <p:cNvPr id="13" name="Kuva 12" descr="B2.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530426" y="4598227"/>
            <a:ext cx="396240" cy="396240"/>
          </a:xfrm>
          <a:prstGeom prst="rect">
            <a:avLst/>
          </a:prstGeom>
        </p:spPr>
      </p:pic>
      <p:pic>
        <p:nvPicPr>
          <p:cNvPr id="14" name="Kuva 13" descr="A1.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045286" y="3495738"/>
            <a:ext cx="396240" cy="396240"/>
          </a:xfrm>
          <a:prstGeom prst="rect">
            <a:avLst/>
          </a:prstGeom>
        </p:spPr>
      </p:pic>
      <p:pic>
        <p:nvPicPr>
          <p:cNvPr id="16" name="Kuva 15" descr="B5.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233246" y="3739578"/>
            <a:ext cx="396240" cy="396240"/>
          </a:xfrm>
          <a:prstGeom prst="rect">
            <a:avLst/>
          </a:prstGeom>
        </p:spPr>
      </p:pic>
      <p:pic>
        <p:nvPicPr>
          <p:cNvPr id="34" name="Picture 12" descr="pilota"/>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792682" y="3280521"/>
            <a:ext cx="560118" cy="465295"/>
          </a:xfrm>
          <a:prstGeom prst="rect">
            <a:avLst/>
          </a:prstGeom>
          <a:noFill/>
          <a:ln w="9525">
            <a:noFill/>
            <a:miter lim="800000"/>
            <a:headEnd/>
            <a:tailEnd/>
          </a:ln>
        </p:spPr>
      </p:pic>
      <p:pic>
        <p:nvPicPr>
          <p:cNvPr id="20" name="Kuva 19" descr="Lead.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19230599">
            <a:off x="5174867" y="5332433"/>
            <a:ext cx="542544" cy="463296"/>
          </a:xfrm>
          <a:prstGeom prst="rect">
            <a:avLst/>
          </a:prstGeom>
        </p:spPr>
      </p:pic>
      <p:pic>
        <p:nvPicPr>
          <p:cNvPr id="21" name="Kuva 20" descr="Trail.png"/>
          <p:cNvPicPr>
            <a:picLocks noChangeAspect="1"/>
          </p:cNvPicPr>
          <p:nvPr/>
        </p:nvPicPr>
        <p:blipFill>
          <a:blip r:embed="rId11">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13531857">
            <a:off x="5970088" y="2258556"/>
            <a:ext cx="548049" cy="467997"/>
          </a:xfrm>
          <a:prstGeom prst="rect">
            <a:avLst/>
          </a:prstGeom>
        </p:spPr>
      </p:pic>
      <p:sp>
        <p:nvSpPr>
          <p:cNvPr id="22" name="Tekstiruutu 21"/>
          <p:cNvSpPr txBox="1"/>
          <p:nvPr/>
        </p:nvSpPr>
        <p:spPr>
          <a:xfrm>
            <a:off x="7471060" y="953870"/>
            <a:ext cx="1271106" cy="646331"/>
          </a:xfrm>
          <a:prstGeom prst="rect">
            <a:avLst/>
          </a:prstGeom>
          <a:noFill/>
        </p:spPr>
        <p:txBody>
          <a:bodyPr wrap="square" rtlCol="0">
            <a:spAutoFit/>
          </a:bodyPr>
          <a:lstStyle/>
          <a:p>
            <a:pPr algn="ctr"/>
            <a:r>
              <a:rPr lang="en-GB" dirty="0" smtClean="0"/>
              <a:t>HSB / page 198</a:t>
            </a:r>
            <a:endParaRPr lang="en-GB" dirty="0"/>
          </a:p>
        </p:txBody>
      </p:sp>
    </p:spTree>
    <p:extLst>
      <p:ext uri="{BB962C8B-B14F-4D97-AF65-F5344CB8AC3E}">
        <p14:creationId xmlns:p14="http://schemas.microsoft.com/office/powerpoint/2010/main" val="22557255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court_h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665" y="897573"/>
            <a:ext cx="8082923" cy="5039995"/>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2" name="Puolivapaa piirto 11"/>
          <p:cNvSpPr/>
          <p:nvPr/>
        </p:nvSpPr>
        <p:spPr>
          <a:xfrm>
            <a:off x="2265680" y="2194560"/>
            <a:ext cx="3291840" cy="2590800"/>
          </a:xfrm>
          <a:custGeom>
            <a:avLst/>
            <a:gdLst>
              <a:gd name="connsiteX0" fmla="*/ 386080 w 3291840"/>
              <a:gd name="connsiteY0" fmla="*/ 0 h 2590800"/>
              <a:gd name="connsiteX1" fmla="*/ 0 w 3291840"/>
              <a:gd name="connsiteY1" fmla="*/ 2590800 h 2590800"/>
              <a:gd name="connsiteX2" fmla="*/ 0 w 3291840"/>
              <a:gd name="connsiteY2" fmla="*/ 2590800 h 2590800"/>
              <a:gd name="connsiteX3" fmla="*/ 3291840 w 3291840"/>
              <a:gd name="connsiteY3" fmla="*/ 2580640 h 2590800"/>
              <a:gd name="connsiteX4" fmla="*/ 3190240 w 3291840"/>
              <a:gd name="connsiteY4" fmla="*/ 60960 h 2590800"/>
              <a:gd name="connsiteX5" fmla="*/ 386080 w 3291840"/>
              <a:gd name="connsiteY5" fmla="*/ 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1840" h="2590800">
                <a:moveTo>
                  <a:pt x="386080" y="0"/>
                </a:moveTo>
                <a:lnTo>
                  <a:pt x="0" y="2590800"/>
                </a:lnTo>
                <a:lnTo>
                  <a:pt x="0" y="2590800"/>
                </a:lnTo>
                <a:lnTo>
                  <a:pt x="3291840" y="2580640"/>
                </a:lnTo>
                <a:lnTo>
                  <a:pt x="3190240" y="60960"/>
                </a:lnTo>
                <a:lnTo>
                  <a:pt x="386080" y="0"/>
                </a:lnTo>
                <a:close/>
              </a:path>
            </a:pathLst>
          </a:custGeom>
          <a:solidFill>
            <a:srgbClr val="7030A0">
              <a:alpha val="2300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7346" name="Title 1"/>
          <p:cNvSpPr txBox="1">
            <a:spLocks/>
          </p:cNvSpPr>
          <p:nvPr/>
        </p:nvSpPr>
        <p:spPr bwMode="auto">
          <a:xfrm>
            <a:off x="472036" y="282575"/>
            <a:ext cx="8314998" cy="719138"/>
          </a:xfrm>
          <a:prstGeom prst="rect">
            <a:avLst/>
          </a:prstGeom>
          <a:noFill/>
          <a:ln w="9525">
            <a:noFill/>
            <a:miter lim="800000"/>
            <a:headEnd/>
            <a:tailEnd/>
          </a:ln>
        </p:spPr>
        <p:txBody>
          <a:bodyPr/>
          <a:lstStyle/>
          <a:p>
            <a:r>
              <a:rPr lang="en-GB" sz="2400" b="1" dirty="0" smtClean="0">
                <a:solidFill>
                  <a:schemeClr val="bg1"/>
                </a:solidFill>
                <a:latin typeface="Fiba"/>
                <a:cs typeface="Fiba"/>
              </a:rPr>
              <a:t>Transition / “missed rotation” </a:t>
            </a:r>
          </a:p>
          <a:p>
            <a:r>
              <a:rPr lang="en-GB" sz="2400" b="1" dirty="0" smtClean="0">
                <a:solidFill>
                  <a:schemeClr val="bg1"/>
                </a:solidFill>
                <a:latin typeface="Fiba"/>
                <a:cs typeface="Fiba"/>
              </a:rPr>
              <a:t>Adjustment – option 1 ( L &amp; C )</a:t>
            </a:r>
            <a:endParaRPr lang="en-GB" sz="2400" b="1" dirty="0">
              <a:solidFill>
                <a:schemeClr val="bg1"/>
              </a:solidFill>
              <a:latin typeface="Fiba"/>
              <a:cs typeface="Fiba"/>
            </a:endParaRPr>
          </a:p>
        </p:txBody>
      </p:sp>
      <p:pic>
        <p:nvPicPr>
          <p:cNvPr id="21" name="Picture 12" descr="pilot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8697" y="3092488"/>
            <a:ext cx="438650" cy="432000"/>
          </a:xfrm>
          <a:prstGeom prst="rect">
            <a:avLst/>
          </a:prstGeom>
          <a:noFill/>
          <a:ln w="9525">
            <a:noFill/>
            <a:miter lim="800000"/>
            <a:headEnd/>
            <a:tailEnd/>
          </a:ln>
        </p:spPr>
      </p:pic>
      <p:cxnSp>
        <p:nvCxnSpPr>
          <p:cNvPr id="16" name="Suora nuoliyhdysviiva 30"/>
          <p:cNvCxnSpPr>
            <a:cxnSpLocks noChangeShapeType="1"/>
          </p:cNvCxnSpPr>
          <p:nvPr/>
        </p:nvCxnSpPr>
        <p:spPr bwMode="auto">
          <a:xfrm flipV="1">
            <a:off x="3428275" y="3281348"/>
            <a:ext cx="823245" cy="3600"/>
          </a:xfrm>
          <a:prstGeom prst="straightConnector1">
            <a:avLst/>
          </a:prstGeom>
          <a:noFill/>
          <a:ln w="57150" cmpd="sng" algn="ctr">
            <a:solidFill>
              <a:schemeClr val="tx1"/>
            </a:solidFill>
            <a:prstDash val="solid"/>
            <a:round/>
            <a:headEnd type="triangle" w="med" len="med"/>
            <a:tailEnd type="none" w="med" len="med"/>
          </a:ln>
        </p:spPr>
      </p:cxnSp>
      <p:pic>
        <p:nvPicPr>
          <p:cNvPr id="30" name="Kuva 29" descr="Trail.png"/>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2582464">
            <a:off x="4941560" y="4325581"/>
            <a:ext cx="463734" cy="395998"/>
          </a:xfrm>
          <a:prstGeom prst="rect">
            <a:avLst/>
          </a:prstGeom>
        </p:spPr>
      </p:pic>
      <p:cxnSp>
        <p:nvCxnSpPr>
          <p:cNvPr id="31" name="Suora nuoliyhdysviiva 30"/>
          <p:cNvCxnSpPr/>
          <p:nvPr/>
        </p:nvCxnSpPr>
        <p:spPr>
          <a:xfrm flipH="1">
            <a:off x="1432560" y="2543187"/>
            <a:ext cx="3305323" cy="11974"/>
          </a:xfrm>
          <a:prstGeom prst="straightConnector1">
            <a:avLst/>
          </a:prstGeom>
          <a:ln w="57150" cmpd="sng">
            <a:solidFill>
              <a:srgbClr val="0070C0"/>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24" name="Kuva 23" descr="Lead.png"/>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7450512">
            <a:off x="8078411" y="3985478"/>
            <a:ext cx="463734" cy="395998"/>
          </a:xfrm>
          <a:prstGeom prst="rect">
            <a:avLst/>
          </a:prstGeom>
        </p:spPr>
      </p:pic>
      <p:pic>
        <p:nvPicPr>
          <p:cNvPr id="33" name="Kuva 32" descr="Cent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99515" y="4430547"/>
            <a:ext cx="463734" cy="395998"/>
          </a:xfrm>
          <a:prstGeom prst="rect">
            <a:avLst/>
          </a:prstGeom>
        </p:spPr>
      </p:pic>
      <p:pic>
        <p:nvPicPr>
          <p:cNvPr id="34" name="Kuva 33" descr="Trai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5193325">
            <a:off x="7682704" y="2411837"/>
            <a:ext cx="463734" cy="395998"/>
          </a:xfrm>
          <a:prstGeom prst="rect">
            <a:avLst/>
          </a:prstGeom>
        </p:spPr>
      </p:pic>
      <p:pic>
        <p:nvPicPr>
          <p:cNvPr id="36" name="Kuva 35" descr="Trail.png"/>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7704616">
            <a:off x="4846360" y="2271380"/>
            <a:ext cx="463734" cy="395998"/>
          </a:xfrm>
          <a:prstGeom prst="rect">
            <a:avLst/>
          </a:prstGeom>
        </p:spPr>
      </p:pic>
      <p:pic>
        <p:nvPicPr>
          <p:cNvPr id="37" name="Kuva 36" descr="Lea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9418799">
            <a:off x="781777" y="2271379"/>
            <a:ext cx="463734" cy="395998"/>
          </a:xfrm>
          <a:prstGeom prst="rect">
            <a:avLst/>
          </a:prstGeom>
        </p:spPr>
      </p:pic>
      <p:cxnSp>
        <p:nvCxnSpPr>
          <p:cNvPr id="38" name="Suora nuoliyhdysviiva 37"/>
          <p:cNvCxnSpPr/>
          <p:nvPr/>
        </p:nvCxnSpPr>
        <p:spPr>
          <a:xfrm flipH="1" flipV="1">
            <a:off x="7914571" y="2887215"/>
            <a:ext cx="263238" cy="917560"/>
          </a:xfrm>
          <a:prstGeom prst="straightConnector1">
            <a:avLst/>
          </a:prstGeom>
          <a:ln w="57150" cmpd="sng">
            <a:solidFill>
              <a:srgbClr val="0070C0"/>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uora nuoliyhdysviiva 38"/>
          <p:cNvCxnSpPr/>
          <p:nvPr/>
        </p:nvCxnSpPr>
        <p:spPr>
          <a:xfrm flipH="1">
            <a:off x="2672080" y="4563903"/>
            <a:ext cx="2195515" cy="5987"/>
          </a:xfrm>
          <a:prstGeom prst="straightConnector1">
            <a:avLst/>
          </a:prstGeom>
          <a:ln w="57150" cmpd="sng">
            <a:solidFill>
              <a:srgbClr val="0070C0"/>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7" name="Tekstiruutu 16"/>
          <p:cNvSpPr txBox="1"/>
          <p:nvPr/>
        </p:nvSpPr>
        <p:spPr>
          <a:xfrm>
            <a:off x="7471060" y="953870"/>
            <a:ext cx="1271106" cy="646331"/>
          </a:xfrm>
          <a:prstGeom prst="rect">
            <a:avLst/>
          </a:prstGeom>
          <a:noFill/>
        </p:spPr>
        <p:txBody>
          <a:bodyPr wrap="square" rtlCol="0">
            <a:spAutoFit/>
          </a:bodyPr>
          <a:lstStyle/>
          <a:p>
            <a:pPr algn="ctr"/>
            <a:r>
              <a:rPr lang="en-GB" dirty="0" smtClean="0"/>
              <a:t>HSB / </a:t>
            </a:r>
            <a:r>
              <a:rPr lang="en-GB" smtClean="0"/>
              <a:t>page 199</a:t>
            </a:r>
            <a:endParaRPr lang="en-GB" dirty="0"/>
          </a:p>
        </p:txBody>
      </p:sp>
    </p:spTree>
    <p:extLst>
      <p:ext uri="{BB962C8B-B14F-4D97-AF65-F5344CB8AC3E}">
        <p14:creationId xmlns:p14="http://schemas.microsoft.com/office/powerpoint/2010/main" val="666144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court_h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665" y="674053"/>
            <a:ext cx="8082923" cy="5039995"/>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2" name="Puolivapaa piirto 11"/>
          <p:cNvSpPr/>
          <p:nvPr/>
        </p:nvSpPr>
        <p:spPr>
          <a:xfrm>
            <a:off x="4552633" y="1951212"/>
            <a:ext cx="3707223" cy="2683353"/>
          </a:xfrm>
          <a:custGeom>
            <a:avLst/>
            <a:gdLst>
              <a:gd name="connsiteX0" fmla="*/ 386080 w 3291840"/>
              <a:gd name="connsiteY0" fmla="*/ 0 h 2590800"/>
              <a:gd name="connsiteX1" fmla="*/ 0 w 3291840"/>
              <a:gd name="connsiteY1" fmla="*/ 2590800 h 2590800"/>
              <a:gd name="connsiteX2" fmla="*/ 0 w 3291840"/>
              <a:gd name="connsiteY2" fmla="*/ 2590800 h 2590800"/>
              <a:gd name="connsiteX3" fmla="*/ 3291840 w 3291840"/>
              <a:gd name="connsiteY3" fmla="*/ 2580640 h 2590800"/>
              <a:gd name="connsiteX4" fmla="*/ 3190240 w 3291840"/>
              <a:gd name="connsiteY4" fmla="*/ 60960 h 2590800"/>
              <a:gd name="connsiteX5" fmla="*/ 386080 w 3291840"/>
              <a:gd name="connsiteY5" fmla="*/ 0 h 2590800"/>
              <a:gd name="connsiteX0" fmla="*/ 46151 w 3291840"/>
              <a:gd name="connsiteY0" fmla="*/ 0 h 2697517"/>
              <a:gd name="connsiteX1" fmla="*/ 0 w 3291840"/>
              <a:gd name="connsiteY1" fmla="*/ 2697517 h 2697517"/>
              <a:gd name="connsiteX2" fmla="*/ 0 w 3291840"/>
              <a:gd name="connsiteY2" fmla="*/ 2697517 h 2697517"/>
              <a:gd name="connsiteX3" fmla="*/ 3291840 w 3291840"/>
              <a:gd name="connsiteY3" fmla="*/ 2687357 h 2697517"/>
              <a:gd name="connsiteX4" fmla="*/ 3190240 w 3291840"/>
              <a:gd name="connsiteY4" fmla="*/ 167677 h 2697517"/>
              <a:gd name="connsiteX5" fmla="*/ 46151 w 3291840"/>
              <a:gd name="connsiteY5" fmla="*/ 0 h 2697517"/>
              <a:gd name="connsiteX0" fmla="*/ 46151 w 3291840"/>
              <a:gd name="connsiteY0" fmla="*/ 0 h 2772219"/>
              <a:gd name="connsiteX1" fmla="*/ 0 w 3291840"/>
              <a:gd name="connsiteY1" fmla="*/ 2697517 h 2772219"/>
              <a:gd name="connsiteX2" fmla="*/ 31868 w 3291840"/>
              <a:gd name="connsiteY2" fmla="*/ 2772219 h 2772219"/>
              <a:gd name="connsiteX3" fmla="*/ 3291840 w 3291840"/>
              <a:gd name="connsiteY3" fmla="*/ 2687357 h 2772219"/>
              <a:gd name="connsiteX4" fmla="*/ 3190240 w 3291840"/>
              <a:gd name="connsiteY4" fmla="*/ 167677 h 2772219"/>
              <a:gd name="connsiteX5" fmla="*/ 46151 w 3291840"/>
              <a:gd name="connsiteY5" fmla="*/ 0 h 2772219"/>
              <a:gd name="connsiteX0" fmla="*/ 46151 w 3291840"/>
              <a:gd name="connsiteY0" fmla="*/ 0 h 2772731"/>
              <a:gd name="connsiteX1" fmla="*/ 0 w 3291840"/>
              <a:gd name="connsiteY1" fmla="*/ 2697517 h 2772731"/>
              <a:gd name="connsiteX2" fmla="*/ 31868 w 3291840"/>
              <a:gd name="connsiteY2" fmla="*/ 2772219 h 2772731"/>
              <a:gd name="connsiteX3" fmla="*/ 3291840 w 3291840"/>
              <a:gd name="connsiteY3" fmla="*/ 2772731 h 2772731"/>
              <a:gd name="connsiteX4" fmla="*/ 3190240 w 3291840"/>
              <a:gd name="connsiteY4" fmla="*/ 167677 h 2772731"/>
              <a:gd name="connsiteX5" fmla="*/ 46151 w 3291840"/>
              <a:gd name="connsiteY5" fmla="*/ 0 h 2772731"/>
              <a:gd name="connsiteX0" fmla="*/ 46151 w 3338960"/>
              <a:gd name="connsiteY0" fmla="*/ 0 h 2772731"/>
              <a:gd name="connsiteX1" fmla="*/ 0 w 3338960"/>
              <a:gd name="connsiteY1" fmla="*/ 2697517 h 2772731"/>
              <a:gd name="connsiteX2" fmla="*/ 31868 w 3338960"/>
              <a:gd name="connsiteY2" fmla="*/ 2772219 h 2772731"/>
              <a:gd name="connsiteX3" fmla="*/ 3291840 w 3338960"/>
              <a:gd name="connsiteY3" fmla="*/ 2772731 h 2772731"/>
              <a:gd name="connsiteX4" fmla="*/ 3338960 w 3338960"/>
              <a:gd name="connsiteY4" fmla="*/ 7603 h 2772731"/>
              <a:gd name="connsiteX5" fmla="*/ 46151 w 3338960"/>
              <a:gd name="connsiteY5" fmla="*/ 0 h 2772731"/>
              <a:gd name="connsiteX0" fmla="*/ 46151 w 3961077"/>
              <a:gd name="connsiteY0" fmla="*/ 0 h 2826089"/>
              <a:gd name="connsiteX1" fmla="*/ 0 w 3961077"/>
              <a:gd name="connsiteY1" fmla="*/ 2697517 h 2826089"/>
              <a:gd name="connsiteX2" fmla="*/ 31868 w 3961077"/>
              <a:gd name="connsiteY2" fmla="*/ 2772219 h 2826089"/>
              <a:gd name="connsiteX3" fmla="*/ 3961077 w 3961077"/>
              <a:gd name="connsiteY3" fmla="*/ 2826089 h 2826089"/>
              <a:gd name="connsiteX4" fmla="*/ 3338960 w 3961077"/>
              <a:gd name="connsiteY4" fmla="*/ 7603 h 2826089"/>
              <a:gd name="connsiteX5" fmla="*/ 46151 w 3961077"/>
              <a:gd name="connsiteY5" fmla="*/ 0 h 2826089"/>
              <a:gd name="connsiteX0" fmla="*/ 14283 w 3929209"/>
              <a:gd name="connsiteY0" fmla="*/ 0 h 2826089"/>
              <a:gd name="connsiteX1" fmla="*/ 10623 w 3929209"/>
              <a:gd name="connsiteY1" fmla="*/ 2750876 h 2826089"/>
              <a:gd name="connsiteX2" fmla="*/ 0 w 3929209"/>
              <a:gd name="connsiteY2" fmla="*/ 2772219 h 2826089"/>
              <a:gd name="connsiteX3" fmla="*/ 3929209 w 3929209"/>
              <a:gd name="connsiteY3" fmla="*/ 2826089 h 2826089"/>
              <a:gd name="connsiteX4" fmla="*/ 3307092 w 3929209"/>
              <a:gd name="connsiteY4" fmla="*/ 7603 h 2826089"/>
              <a:gd name="connsiteX5" fmla="*/ 14283 w 3929209"/>
              <a:gd name="connsiteY5" fmla="*/ 0 h 2826089"/>
              <a:gd name="connsiteX0" fmla="*/ 56775 w 3929209"/>
              <a:gd name="connsiteY0" fmla="*/ 3069 h 2818486"/>
              <a:gd name="connsiteX1" fmla="*/ 10623 w 3929209"/>
              <a:gd name="connsiteY1" fmla="*/ 2743273 h 2818486"/>
              <a:gd name="connsiteX2" fmla="*/ 0 w 3929209"/>
              <a:gd name="connsiteY2" fmla="*/ 2764616 h 2818486"/>
              <a:gd name="connsiteX3" fmla="*/ 3929209 w 3929209"/>
              <a:gd name="connsiteY3" fmla="*/ 2818486 h 2818486"/>
              <a:gd name="connsiteX4" fmla="*/ 3307092 w 3929209"/>
              <a:gd name="connsiteY4" fmla="*/ 0 h 2818486"/>
              <a:gd name="connsiteX5" fmla="*/ 56775 w 3929209"/>
              <a:gd name="connsiteY5" fmla="*/ 3069 h 2818486"/>
              <a:gd name="connsiteX0" fmla="*/ 46152 w 3918586"/>
              <a:gd name="connsiteY0" fmla="*/ 3069 h 2818486"/>
              <a:gd name="connsiteX1" fmla="*/ 0 w 3918586"/>
              <a:gd name="connsiteY1" fmla="*/ 2743273 h 2818486"/>
              <a:gd name="connsiteX2" fmla="*/ 42491 w 3918586"/>
              <a:gd name="connsiteY2" fmla="*/ 2775288 h 2818486"/>
              <a:gd name="connsiteX3" fmla="*/ 3918586 w 3918586"/>
              <a:gd name="connsiteY3" fmla="*/ 2818486 h 2818486"/>
              <a:gd name="connsiteX4" fmla="*/ 3296469 w 3918586"/>
              <a:gd name="connsiteY4" fmla="*/ 0 h 2818486"/>
              <a:gd name="connsiteX5" fmla="*/ 46152 w 3918586"/>
              <a:gd name="connsiteY5" fmla="*/ 3069 h 2818486"/>
              <a:gd name="connsiteX0" fmla="*/ 3661 w 3876095"/>
              <a:gd name="connsiteY0" fmla="*/ 3069 h 2818486"/>
              <a:gd name="connsiteX1" fmla="*/ 10623 w 3876095"/>
              <a:gd name="connsiteY1" fmla="*/ 2743273 h 2818486"/>
              <a:gd name="connsiteX2" fmla="*/ 0 w 3876095"/>
              <a:gd name="connsiteY2" fmla="*/ 2775288 h 2818486"/>
              <a:gd name="connsiteX3" fmla="*/ 3876095 w 3876095"/>
              <a:gd name="connsiteY3" fmla="*/ 2818486 h 2818486"/>
              <a:gd name="connsiteX4" fmla="*/ 3253978 w 3876095"/>
              <a:gd name="connsiteY4" fmla="*/ 0 h 2818486"/>
              <a:gd name="connsiteX5" fmla="*/ 3661 w 3876095"/>
              <a:gd name="connsiteY5" fmla="*/ 3069 h 281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095" h="2818486">
                <a:moveTo>
                  <a:pt x="3661" y="3069"/>
                </a:moveTo>
                <a:cubicBezTo>
                  <a:pt x="5982" y="916470"/>
                  <a:pt x="8302" y="1829872"/>
                  <a:pt x="10623" y="2743273"/>
                </a:cubicBezTo>
                <a:lnTo>
                  <a:pt x="0" y="2775288"/>
                </a:lnTo>
                <a:lnTo>
                  <a:pt x="3876095" y="2818486"/>
                </a:lnTo>
                <a:lnTo>
                  <a:pt x="3253978" y="0"/>
                </a:lnTo>
                <a:lnTo>
                  <a:pt x="3661" y="3069"/>
                </a:lnTo>
                <a:close/>
              </a:path>
            </a:pathLst>
          </a:custGeom>
          <a:solidFill>
            <a:srgbClr val="7030A0">
              <a:alpha val="2300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7346" name="Title 1"/>
          <p:cNvSpPr txBox="1">
            <a:spLocks/>
          </p:cNvSpPr>
          <p:nvPr/>
        </p:nvSpPr>
        <p:spPr bwMode="auto">
          <a:xfrm>
            <a:off x="472036" y="282575"/>
            <a:ext cx="8314998" cy="719138"/>
          </a:xfrm>
          <a:prstGeom prst="rect">
            <a:avLst/>
          </a:prstGeom>
          <a:noFill/>
          <a:ln w="9525">
            <a:noFill/>
            <a:miter lim="800000"/>
            <a:headEnd/>
            <a:tailEnd/>
          </a:ln>
        </p:spPr>
        <p:txBody>
          <a:bodyPr/>
          <a:lstStyle/>
          <a:p>
            <a:r>
              <a:rPr lang="en-GB" sz="2400" b="1" dirty="0" smtClean="0">
                <a:solidFill>
                  <a:schemeClr val="bg1"/>
                </a:solidFill>
                <a:latin typeface="Fiba"/>
                <a:cs typeface="Fiba"/>
              </a:rPr>
              <a:t>Transition / “missed rotation” </a:t>
            </a:r>
          </a:p>
          <a:p>
            <a:r>
              <a:rPr lang="en-GB" sz="2400" b="1" dirty="0" smtClean="0">
                <a:solidFill>
                  <a:schemeClr val="bg1"/>
                </a:solidFill>
                <a:latin typeface="Fiba"/>
                <a:cs typeface="Fiba"/>
              </a:rPr>
              <a:t>Adjustment – option 2 ( T )</a:t>
            </a:r>
            <a:endParaRPr lang="en-GB" sz="2400" b="1" dirty="0">
              <a:solidFill>
                <a:schemeClr val="bg1"/>
              </a:solidFill>
              <a:latin typeface="Fiba"/>
              <a:cs typeface="Fiba"/>
            </a:endParaRPr>
          </a:p>
        </p:txBody>
      </p:sp>
      <p:pic>
        <p:nvPicPr>
          <p:cNvPr id="21" name="Picture 12" descr="pilot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77661" y="2784758"/>
            <a:ext cx="438650" cy="432000"/>
          </a:xfrm>
          <a:prstGeom prst="rect">
            <a:avLst/>
          </a:prstGeom>
          <a:noFill/>
          <a:ln w="9525">
            <a:noFill/>
            <a:miter lim="800000"/>
            <a:headEnd/>
            <a:tailEnd/>
          </a:ln>
        </p:spPr>
      </p:pic>
      <p:cxnSp>
        <p:nvCxnSpPr>
          <p:cNvPr id="16" name="Suora nuoliyhdysviiva 30"/>
          <p:cNvCxnSpPr>
            <a:cxnSpLocks noChangeShapeType="1"/>
          </p:cNvCxnSpPr>
          <p:nvPr/>
        </p:nvCxnSpPr>
        <p:spPr bwMode="auto">
          <a:xfrm flipV="1">
            <a:off x="3069942" y="3029027"/>
            <a:ext cx="823245" cy="3600"/>
          </a:xfrm>
          <a:prstGeom prst="straightConnector1">
            <a:avLst/>
          </a:prstGeom>
          <a:noFill/>
          <a:ln w="57150" cmpd="sng" algn="ctr">
            <a:solidFill>
              <a:schemeClr val="tx1"/>
            </a:solidFill>
            <a:prstDash val="solid"/>
            <a:round/>
            <a:headEnd type="triangle" w="med" len="med"/>
            <a:tailEnd type="none" w="med" len="med"/>
          </a:ln>
        </p:spPr>
      </p:cxnSp>
      <p:pic>
        <p:nvPicPr>
          <p:cNvPr id="30" name="Kuva 29" descr="Trail.png"/>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2582464">
            <a:off x="4941560" y="4102061"/>
            <a:ext cx="463734" cy="395998"/>
          </a:xfrm>
          <a:prstGeom prst="rect">
            <a:avLst/>
          </a:prstGeom>
        </p:spPr>
      </p:pic>
      <p:cxnSp>
        <p:nvCxnSpPr>
          <p:cNvPr id="31" name="Suora nuoliyhdysviiva 30"/>
          <p:cNvCxnSpPr/>
          <p:nvPr/>
        </p:nvCxnSpPr>
        <p:spPr>
          <a:xfrm flipH="1" flipV="1">
            <a:off x="2976880" y="2286000"/>
            <a:ext cx="1761004" cy="33667"/>
          </a:xfrm>
          <a:prstGeom prst="straightConnector1">
            <a:avLst/>
          </a:prstGeom>
          <a:ln w="57150" cmpd="sng">
            <a:solidFill>
              <a:srgbClr val="FF0000"/>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24" name="Kuva 23" descr="Lead.png"/>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7450512">
            <a:off x="8078411" y="3761958"/>
            <a:ext cx="463734" cy="395998"/>
          </a:xfrm>
          <a:prstGeom prst="rect">
            <a:avLst/>
          </a:prstGeom>
        </p:spPr>
      </p:pic>
      <p:pic>
        <p:nvPicPr>
          <p:cNvPr id="33" name="Kuva 32" descr="Cent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1131428">
            <a:off x="2404478" y="1944299"/>
            <a:ext cx="463734" cy="395998"/>
          </a:xfrm>
          <a:prstGeom prst="rect">
            <a:avLst/>
          </a:prstGeom>
        </p:spPr>
      </p:pic>
      <p:pic>
        <p:nvPicPr>
          <p:cNvPr id="34" name="Kuva 33" descr="Trai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5193325">
            <a:off x="7682704" y="2188317"/>
            <a:ext cx="463734" cy="395998"/>
          </a:xfrm>
          <a:prstGeom prst="rect">
            <a:avLst/>
          </a:prstGeom>
        </p:spPr>
      </p:pic>
      <p:pic>
        <p:nvPicPr>
          <p:cNvPr id="36" name="Kuva 35" descr="Trail.png"/>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7704616">
            <a:off x="4846360" y="2047860"/>
            <a:ext cx="463734" cy="395998"/>
          </a:xfrm>
          <a:prstGeom prst="rect">
            <a:avLst/>
          </a:prstGeom>
        </p:spPr>
      </p:pic>
      <p:pic>
        <p:nvPicPr>
          <p:cNvPr id="37" name="Kuva 36" descr="Lea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003282">
            <a:off x="458726" y="3810819"/>
            <a:ext cx="463734" cy="395998"/>
          </a:xfrm>
          <a:prstGeom prst="rect">
            <a:avLst/>
          </a:prstGeom>
        </p:spPr>
      </p:pic>
      <p:cxnSp>
        <p:nvCxnSpPr>
          <p:cNvPr id="38" name="Suora nuoliyhdysviiva 37"/>
          <p:cNvCxnSpPr/>
          <p:nvPr/>
        </p:nvCxnSpPr>
        <p:spPr>
          <a:xfrm flipH="1" flipV="1">
            <a:off x="7914571" y="2663695"/>
            <a:ext cx="263238" cy="917560"/>
          </a:xfrm>
          <a:prstGeom prst="straightConnector1">
            <a:avLst/>
          </a:prstGeom>
          <a:ln w="57150" cmpd="sng">
            <a:solidFill>
              <a:srgbClr val="0070C0"/>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uora nuoliyhdysviiva 38"/>
          <p:cNvCxnSpPr/>
          <p:nvPr/>
        </p:nvCxnSpPr>
        <p:spPr>
          <a:xfrm flipH="1" flipV="1">
            <a:off x="964109" y="4300060"/>
            <a:ext cx="3903487" cy="40323"/>
          </a:xfrm>
          <a:prstGeom prst="straightConnector1">
            <a:avLst/>
          </a:prstGeom>
          <a:ln w="57150" cmpd="sng">
            <a:solidFill>
              <a:srgbClr val="0070C0"/>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uora nuoliyhdysviiva 18"/>
          <p:cNvCxnSpPr/>
          <p:nvPr/>
        </p:nvCxnSpPr>
        <p:spPr>
          <a:xfrm flipH="1">
            <a:off x="4433060" y="2545539"/>
            <a:ext cx="3186716" cy="1570835"/>
          </a:xfrm>
          <a:prstGeom prst="straightConnector1">
            <a:avLst/>
          </a:prstGeom>
          <a:ln w="57150" cmpd="sng">
            <a:solidFill>
              <a:srgbClr val="00B050"/>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22" name="Kuva 21" descr="Trai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9030799">
            <a:off x="3640038" y="3854019"/>
            <a:ext cx="463734" cy="395998"/>
          </a:xfrm>
          <a:prstGeom prst="rect">
            <a:avLst/>
          </a:prstGeom>
        </p:spPr>
      </p:pic>
      <p:sp>
        <p:nvSpPr>
          <p:cNvPr id="20" name="Tekstiruutu 19"/>
          <p:cNvSpPr txBox="1"/>
          <p:nvPr/>
        </p:nvSpPr>
        <p:spPr>
          <a:xfrm>
            <a:off x="7471060" y="953870"/>
            <a:ext cx="1271106" cy="646331"/>
          </a:xfrm>
          <a:prstGeom prst="rect">
            <a:avLst/>
          </a:prstGeom>
          <a:noFill/>
        </p:spPr>
        <p:txBody>
          <a:bodyPr wrap="square" rtlCol="0">
            <a:spAutoFit/>
          </a:bodyPr>
          <a:lstStyle/>
          <a:p>
            <a:pPr algn="ctr"/>
            <a:r>
              <a:rPr lang="en-GB" dirty="0" smtClean="0"/>
              <a:t>HSB / </a:t>
            </a:r>
            <a:r>
              <a:rPr lang="en-GB" smtClean="0"/>
              <a:t>page 199</a:t>
            </a:r>
            <a:endParaRPr lang="en-GB" dirty="0"/>
          </a:p>
        </p:txBody>
      </p:sp>
    </p:spTree>
    <p:extLst>
      <p:ext uri="{BB962C8B-B14F-4D97-AF65-F5344CB8AC3E}">
        <p14:creationId xmlns:p14="http://schemas.microsoft.com/office/powerpoint/2010/main" val="604301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court_ve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3548" y="988602"/>
            <a:ext cx="4851400" cy="4842289"/>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3250" name="Title 1"/>
          <p:cNvSpPr txBox="1">
            <a:spLocks/>
          </p:cNvSpPr>
          <p:nvPr/>
        </p:nvSpPr>
        <p:spPr bwMode="auto">
          <a:xfrm>
            <a:off x="537413" y="278926"/>
            <a:ext cx="8314998" cy="719138"/>
          </a:xfrm>
          <a:prstGeom prst="rect">
            <a:avLst/>
          </a:prstGeom>
          <a:noFill/>
          <a:ln w="9525">
            <a:noFill/>
            <a:miter lim="800000"/>
            <a:headEnd/>
            <a:tailEnd/>
          </a:ln>
        </p:spPr>
        <p:txBody>
          <a:bodyPr/>
          <a:lstStyle/>
          <a:p>
            <a:r>
              <a:rPr lang="fr-CH" sz="2400" b="1" dirty="0" smtClean="0">
                <a:solidFill>
                  <a:srgbClr val="FFFFFF"/>
                </a:solidFill>
                <a:latin typeface="Fiba"/>
                <a:cs typeface="Fiba"/>
              </a:rPr>
              <a:t>LEAD</a:t>
            </a:r>
            <a:r>
              <a:rPr lang="en-US" sz="2400" b="1" dirty="0">
                <a:solidFill>
                  <a:srgbClr val="FFFFFF"/>
                </a:solidFill>
                <a:latin typeface="Fiba"/>
                <a:cs typeface="Fiba"/>
              </a:rPr>
              <a:t> </a:t>
            </a:r>
            <a:r>
              <a:rPr lang="en-US" sz="2400" b="1" dirty="0" smtClean="0">
                <a:solidFill>
                  <a:srgbClr val="FFFFFF"/>
                </a:solidFill>
                <a:latin typeface="Fiba"/>
                <a:cs typeface="Fiba"/>
              </a:rPr>
              <a:t>/ TRANSITION</a:t>
            </a:r>
            <a:endParaRPr lang="en-US" sz="2400" b="1" dirty="0">
              <a:solidFill>
                <a:srgbClr val="FFFFFF"/>
              </a:solidFill>
              <a:latin typeface="Fiba"/>
              <a:cs typeface="Fiba"/>
            </a:endParaRPr>
          </a:p>
        </p:txBody>
      </p:sp>
      <p:sp>
        <p:nvSpPr>
          <p:cNvPr id="53251" name="Sisällön paikkamerkki 2"/>
          <p:cNvSpPr>
            <a:spLocks noGrp="1"/>
          </p:cNvSpPr>
          <p:nvPr>
            <p:ph idx="1"/>
          </p:nvPr>
        </p:nvSpPr>
        <p:spPr>
          <a:xfrm>
            <a:off x="209145" y="1470380"/>
            <a:ext cx="3867555" cy="5400675"/>
          </a:xfrm>
        </p:spPr>
        <p:txBody>
          <a:bodyPr>
            <a:normAutofit/>
          </a:bodyPr>
          <a:lstStyle/>
          <a:p>
            <a:pPr marL="0" indent="0" eaLnBrk="1" hangingPunct="1">
              <a:buNone/>
            </a:pPr>
            <a:r>
              <a:rPr lang="en-US" sz="2000" b="1" u="sng" dirty="0" smtClean="0">
                <a:latin typeface="Univers LT Std 57 Cn"/>
              </a:rPr>
              <a:t>In transition from T to L </a:t>
            </a:r>
          </a:p>
          <a:p>
            <a:pPr>
              <a:buClr>
                <a:srgbClr val="990033"/>
              </a:buClr>
              <a:buFont typeface="Wingdings" charset="2"/>
              <a:buChar char="ü"/>
            </a:pPr>
            <a:endParaRPr lang="en-US" sz="1900" dirty="0" smtClean="0">
              <a:latin typeface="Univers LT Std 57 Cn"/>
            </a:endParaRPr>
          </a:p>
          <a:p>
            <a:pPr>
              <a:buClr>
                <a:srgbClr val="990033"/>
              </a:buClr>
              <a:buFont typeface="Wingdings" charset="2"/>
              <a:buChar char="ü"/>
            </a:pPr>
            <a:r>
              <a:rPr lang="en-US" sz="1900" dirty="0" smtClean="0">
                <a:latin typeface="Univers LT Std 57 Cn"/>
              </a:rPr>
              <a:t>Turn quickly and start sprinting with power step.</a:t>
            </a:r>
          </a:p>
          <a:p>
            <a:pPr>
              <a:buClr>
                <a:srgbClr val="990033"/>
              </a:buClr>
              <a:buFont typeface="Wingdings" charset="2"/>
              <a:buChar char="ü"/>
            </a:pPr>
            <a:r>
              <a:rPr lang="en-US" sz="1900" dirty="0" smtClean="0">
                <a:latin typeface="Univers LT Std 57 Cn"/>
              </a:rPr>
              <a:t>Run as fast as possible in straight line to set-up position </a:t>
            </a:r>
            <a:r>
              <a:rPr lang="en-US" sz="1700" dirty="0" smtClean="0">
                <a:latin typeface="Univers LT Std 57 Cn"/>
              </a:rPr>
              <a:t>(middle of restricted area &amp; three points line) </a:t>
            </a:r>
            <a:endParaRPr lang="en-US" sz="1400" b="1" u="sng" dirty="0">
              <a:latin typeface="Univers LT Std 57 Cn"/>
            </a:endParaRPr>
          </a:p>
          <a:p>
            <a:pPr>
              <a:buClr>
                <a:srgbClr val="990033"/>
              </a:buClr>
              <a:buFont typeface="Wingdings" charset="2"/>
              <a:buChar char="ü"/>
            </a:pPr>
            <a:r>
              <a:rPr lang="en-US" sz="1900" dirty="0" smtClean="0">
                <a:latin typeface="Univers LT Std 57 Cn"/>
              </a:rPr>
              <a:t>Facing the court all the time</a:t>
            </a:r>
          </a:p>
          <a:p>
            <a:pPr>
              <a:buClr>
                <a:srgbClr val="990033"/>
              </a:buClr>
              <a:buFont typeface="Wingdings" charset="2"/>
              <a:buChar char="ü"/>
            </a:pPr>
            <a:r>
              <a:rPr lang="en-US" sz="1900" dirty="0" smtClean="0">
                <a:latin typeface="Univers LT Std 57 Cn"/>
              </a:rPr>
              <a:t>More time you have on the baseline,  more time you have to identify the progress of the play </a:t>
            </a:r>
            <a:r>
              <a:rPr lang="en-US" sz="1600" b="1" dirty="0" smtClean="0">
                <a:latin typeface="Univers LT Std 57 Cn"/>
              </a:rPr>
              <a:t>(l</a:t>
            </a:r>
            <a:r>
              <a:rPr lang="en-US" sz="1600" b="1" u="sng" dirty="0" smtClean="0">
                <a:latin typeface="Univers LT Std 57 Cn"/>
              </a:rPr>
              <a:t>ink </a:t>
            </a:r>
            <a:r>
              <a:rPr lang="en-US" sz="1600" b="1" u="sng" dirty="0">
                <a:latin typeface="Univers LT Std 57 Cn"/>
              </a:rPr>
              <a:t>with </a:t>
            </a:r>
            <a:r>
              <a:rPr lang="en-US" sz="1600" b="1" u="sng" dirty="0" smtClean="0">
                <a:latin typeface="Univers LT Std 57 Cn"/>
              </a:rPr>
              <a:t>Rotation)</a:t>
            </a:r>
            <a:r>
              <a:rPr lang="en-US" sz="1900" dirty="0" smtClean="0">
                <a:latin typeface="Univers LT Std 57 Cn"/>
              </a:rPr>
              <a:t>.</a:t>
            </a:r>
          </a:p>
          <a:p>
            <a:pPr>
              <a:buClr>
                <a:srgbClr val="990033"/>
              </a:buClr>
              <a:buFont typeface="Wingdings" charset="2"/>
              <a:buChar char="ü"/>
            </a:pPr>
            <a:r>
              <a:rPr lang="en-US" sz="1900" dirty="0" smtClean="0">
                <a:latin typeface="Univers LT Std 57 Cn"/>
              </a:rPr>
              <a:t>Don’t curve or run under the basket or closer to the play –        </a:t>
            </a:r>
            <a:r>
              <a:rPr lang="en-US" sz="1900" b="1" u="sng" dirty="0" smtClean="0">
                <a:latin typeface="Univers LT Std 57 Cn"/>
              </a:rPr>
              <a:t>keep same distance </a:t>
            </a:r>
            <a:r>
              <a:rPr lang="en-US" sz="1600" dirty="0" smtClean="0">
                <a:latin typeface="Univers LT Std 57 Cn"/>
              </a:rPr>
              <a:t>(outside-outside angle)</a:t>
            </a:r>
            <a:r>
              <a:rPr lang="en-US" sz="1900" dirty="0" smtClean="0">
                <a:latin typeface="Univers LT Std 57 Cn"/>
              </a:rPr>
              <a:t>.</a:t>
            </a:r>
          </a:p>
          <a:p>
            <a:pPr lvl="1" eaLnBrk="1" hangingPunct="1"/>
            <a:endParaRPr lang="en-US" sz="1800" dirty="0" smtClean="0">
              <a:latin typeface="Univers LT Std 57 Cn"/>
            </a:endParaRPr>
          </a:p>
          <a:p>
            <a:pPr lvl="1" eaLnBrk="1" hangingPunct="1"/>
            <a:endParaRPr lang="en-US" sz="1400" dirty="0" smtClean="0">
              <a:latin typeface="Univers LT Std 57 Cn"/>
            </a:endParaRPr>
          </a:p>
          <a:p>
            <a:pPr eaLnBrk="1" hangingPunct="1"/>
            <a:endParaRPr lang="en-US" sz="2000" dirty="0" smtClean="0">
              <a:latin typeface="Univers LT Std 57 Cn"/>
            </a:endParaRPr>
          </a:p>
          <a:p>
            <a:pPr eaLnBrk="1" hangingPunct="1"/>
            <a:endParaRPr lang="en-US" sz="2000" dirty="0" smtClean="0">
              <a:latin typeface="Univers LT Std 57 Cn"/>
            </a:endParaRPr>
          </a:p>
        </p:txBody>
      </p:sp>
      <p:pic>
        <p:nvPicPr>
          <p:cNvPr id="25" name="Kuva 24" descr="Trai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543683">
            <a:off x="4988652" y="1834000"/>
            <a:ext cx="463734" cy="395998"/>
          </a:xfrm>
          <a:prstGeom prst="rect">
            <a:avLst/>
          </a:prstGeom>
        </p:spPr>
      </p:pic>
      <p:pic>
        <p:nvPicPr>
          <p:cNvPr id="26" name="Kuva 25" descr="Lea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563407">
            <a:off x="5056966" y="4851733"/>
            <a:ext cx="463734" cy="395998"/>
          </a:xfrm>
          <a:prstGeom prst="rect">
            <a:avLst/>
          </a:prstGeom>
        </p:spPr>
      </p:pic>
      <p:pic>
        <p:nvPicPr>
          <p:cNvPr id="27" name="Kuva 26" descr="Lea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839422">
            <a:off x="7554927" y="4853299"/>
            <a:ext cx="463734" cy="395998"/>
          </a:xfrm>
          <a:prstGeom prst="rect">
            <a:avLst/>
          </a:prstGeom>
        </p:spPr>
      </p:pic>
      <p:pic>
        <p:nvPicPr>
          <p:cNvPr id="29" name="Kuva 28" descr="Trai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085043">
            <a:off x="7701092" y="1940516"/>
            <a:ext cx="463734" cy="395998"/>
          </a:xfrm>
          <a:prstGeom prst="rect">
            <a:avLst/>
          </a:prstGeom>
        </p:spPr>
      </p:pic>
      <p:cxnSp>
        <p:nvCxnSpPr>
          <p:cNvPr id="36" name="Suora nuoliyhdysviiva 35"/>
          <p:cNvCxnSpPr/>
          <p:nvPr/>
        </p:nvCxnSpPr>
        <p:spPr bwMode="auto">
          <a:xfrm flipH="1">
            <a:off x="5324929" y="2138516"/>
            <a:ext cx="99200" cy="2608446"/>
          </a:xfrm>
          <a:prstGeom prst="straightConnector1">
            <a:avLst/>
          </a:prstGeom>
          <a:gradFill rotWithShape="0">
            <a:gsLst>
              <a:gs pos="0">
                <a:srgbClr val="45A4FD"/>
              </a:gs>
              <a:gs pos="100000">
                <a:srgbClr val="113C83"/>
              </a:gs>
            </a:gsLst>
            <a:lin ang="5400000" scaled="1"/>
          </a:gradFill>
          <a:ln w="63500" cap="flat" cmpd="sng" algn="ctr">
            <a:solidFill>
              <a:srgbClr val="0070C0"/>
            </a:solidFill>
            <a:prstDash val="dash"/>
            <a:round/>
            <a:headEnd type="none" w="med" len="med"/>
            <a:tailEnd type="triangle"/>
          </a:ln>
          <a:effectLst/>
        </p:spPr>
      </p:cxnSp>
      <p:cxnSp>
        <p:nvCxnSpPr>
          <p:cNvPr id="40" name="Suora nuoliyhdysviiva 39"/>
          <p:cNvCxnSpPr/>
          <p:nvPr/>
        </p:nvCxnSpPr>
        <p:spPr bwMode="auto">
          <a:xfrm>
            <a:off x="7628149" y="2225368"/>
            <a:ext cx="86896" cy="2521594"/>
          </a:xfrm>
          <a:prstGeom prst="straightConnector1">
            <a:avLst/>
          </a:prstGeom>
          <a:gradFill rotWithShape="0">
            <a:gsLst>
              <a:gs pos="0">
                <a:srgbClr val="45A4FD"/>
              </a:gs>
              <a:gs pos="100000">
                <a:srgbClr val="113C83"/>
              </a:gs>
            </a:gsLst>
            <a:lin ang="5400000" scaled="1"/>
          </a:gradFill>
          <a:ln w="63500" cap="flat" cmpd="sng" algn="ctr">
            <a:solidFill>
              <a:srgbClr val="0070C0"/>
            </a:solidFill>
            <a:prstDash val="dash"/>
            <a:round/>
            <a:headEnd type="none" w="med" len="med"/>
            <a:tailEnd type="triangle"/>
          </a:ln>
          <a:effectLst/>
        </p:spPr>
      </p:cxnSp>
      <p:sp>
        <p:nvSpPr>
          <p:cNvPr id="11" name="Tekstiruutu 10"/>
          <p:cNvSpPr txBox="1"/>
          <p:nvPr/>
        </p:nvSpPr>
        <p:spPr>
          <a:xfrm>
            <a:off x="7536013" y="894264"/>
            <a:ext cx="1271106" cy="646331"/>
          </a:xfrm>
          <a:prstGeom prst="rect">
            <a:avLst/>
          </a:prstGeom>
          <a:noFill/>
        </p:spPr>
        <p:txBody>
          <a:bodyPr wrap="square" rtlCol="0">
            <a:spAutoFit/>
          </a:bodyPr>
          <a:lstStyle/>
          <a:p>
            <a:pPr algn="ctr"/>
            <a:r>
              <a:rPr lang="en-GB" dirty="0" smtClean="0"/>
              <a:t>HSB / page 200</a:t>
            </a:r>
            <a:endParaRPr lang="en-GB" dirty="0"/>
          </a:p>
        </p:txBody>
      </p:sp>
    </p:spTree>
    <p:extLst>
      <p:ext uri="{BB962C8B-B14F-4D97-AF65-F5344CB8AC3E}">
        <p14:creationId xmlns:p14="http://schemas.microsoft.com/office/powerpoint/2010/main" val="39129244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court_h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217" y="1760193"/>
            <a:ext cx="8140664" cy="5076000"/>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0" name="Tekstiruutu 59"/>
          <p:cNvSpPr txBox="1"/>
          <p:nvPr/>
        </p:nvSpPr>
        <p:spPr>
          <a:xfrm>
            <a:off x="1033505" y="5027246"/>
            <a:ext cx="1301846" cy="461665"/>
          </a:xfrm>
          <a:prstGeom prst="rect">
            <a:avLst/>
          </a:prstGeom>
          <a:solidFill>
            <a:srgbClr val="008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i-FI" sz="2400" dirty="0" smtClean="0">
                <a:solidFill>
                  <a:schemeClr val="bg1"/>
                </a:solidFill>
                <a:latin typeface="Univers 57 Condensed" charset="0"/>
                <a:ea typeface="Univers 57 Condensed" charset="0"/>
                <a:cs typeface="Univers 57 Condensed" charset="0"/>
              </a:rPr>
              <a:t>Outside</a:t>
            </a:r>
            <a:endParaRPr lang="fi-FI" sz="2400" dirty="0">
              <a:solidFill>
                <a:schemeClr val="bg1"/>
              </a:solidFill>
              <a:latin typeface="Univers 57 Condensed" charset="0"/>
              <a:ea typeface="Univers 57 Condensed" charset="0"/>
              <a:cs typeface="Univers 57 Condensed" charset="0"/>
            </a:endParaRPr>
          </a:p>
        </p:txBody>
      </p:sp>
      <p:sp>
        <p:nvSpPr>
          <p:cNvPr id="61" name="Tekstiruutu 60"/>
          <p:cNvSpPr txBox="1"/>
          <p:nvPr/>
        </p:nvSpPr>
        <p:spPr>
          <a:xfrm>
            <a:off x="6481286" y="3363034"/>
            <a:ext cx="1301846" cy="461665"/>
          </a:xfrm>
          <a:prstGeom prst="rect">
            <a:avLst/>
          </a:prstGeom>
          <a:solidFill>
            <a:srgbClr val="008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i-FI" sz="2400" dirty="0" smtClean="0">
                <a:solidFill>
                  <a:schemeClr val="bg1"/>
                </a:solidFill>
                <a:latin typeface="Univers 57 Condensed" charset="0"/>
                <a:ea typeface="Univers 57 Condensed" charset="0"/>
                <a:cs typeface="Univers 57 Condensed" charset="0"/>
              </a:rPr>
              <a:t>Outside</a:t>
            </a:r>
          </a:p>
        </p:txBody>
      </p:sp>
      <p:sp>
        <p:nvSpPr>
          <p:cNvPr id="44" name="Title 1"/>
          <p:cNvSpPr txBox="1">
            <a:spLocks/>
          </p:cNvSpPr>
          <p:nvPr/>
        </p:nvSpPr>
        <p:spPr bwMode="auto">
          <a:xfrm>
            <a:off x="311883" y="278926"/>
            <a:ext cx="8314998" cy="719138"/>
          </a:xfrm>
          <a:prstGeom prst="rect">
            <a:avLst/>
          </a:prstGeom>
          <a:noFill/>
          <a:ln w="9525">
            <a:noFill/>
            <a:miter lim="800000"/>
            <a:headEnd/>
            <a:tailEnd/>
          </a:ln>
        </p:spPr>
        <p:txBody>
          <a:bodyPr/>
          <a:lstStyle/>
          <a:p>
            <a:r>
              <a:rPr lang="fr-CH" sz="2400" b="1" dirty="0" smtClean="0">
                <a:solidFill>
                  <a:srgbClr val="FFFFFF"/>
                </a:solidFill>
                <a:latin typeface="Fiba"/>
                <a:cs typeface="Fiba"/>
              </a:rPr>
              <a:t>trANSITION TRAIL -&gt; LEAD</a:t>
            </a:r>
          </a:p>
          <a:p>
            <a:r>
              <a:rPr lang="fr-CH" sz="2400" b="1" dirty="0" smtClean="0">
                <a:solidFill>
                  <a:srgbClr val="FFFFFF"/>
                </a:solidFill>
                <a:latin typeface="Fiba"/>
                <a:cs typeface="Fiba"/>
              </a:rPr>
              <a:t>ANIMATION</a:t>
            </a:r>
            <a:endParaRPr lang="en-US" sz="2400" b="1" dirty="0">
              <a:solidFill>
                <a:srgbClr val="FFFFFF"/>
              </a:solidFill>
              <a:latin typeface="Fiba"/>
              <a:cs typeface="Fiba"/>
            </a:endParaRPr>
          </a:p>
        </p:txBody>
      </p:sp>
      <p:sp>
        <p:nvSpPr>
          <p:cNvPr id="27" name="Sisällön paikkamerkki 2"/>
          <p:cNvSpPr>
            <a:spLocks noGrp="1"/>
          </p:cNvSpPr>
          <p:nvPr>
            <p:ph idx="1"/>
          </p:nvPr>
        </p:nvSpPr>
        <p:spPr>
          <a:xfrm>
            <a:off x="2823474" y="1559395"/>
            <a:ext cx="5460999" cy="569769"/>
          </a:xfrm>
        </p:spPr>
        <p:txBody>
          <a:bodyPr>
            <a:noAutofit/>
          </a:bodyPr>
          <a:lstStyle/>
          <a:p>
            <a:pPr marL="0" indent="0" algn="r" eaLnBrk="1" hangingPunct="1">
              <a:buNone/>
            </a:pPr>
            <a:r>
              <a:rPr lang="en-US" sz="2400" b="1" dirty="0" smtClean="0">
                <a:latin typeface="Univers LT Std 57 Cn"/>
              </a:rPr>
              <a:t>Stay outside of the play,</a:t>
            </a:r>
          </a:p>
          <a:p>
            <a:pPr marL="0" indent="0" algn="r" eaLnBrk="1" hangingPunct="1">
              <a:buNone/>
            </a:pPr>
            <a:r>
              <a:rPr lang="en-US" sz="2400" b="1" dirty="0" smtClean="0">
                <a:latin typeface="Univers LT Std 57 Cn"/>
              </a:rPr>
              <a:t>same distance</a:t>
            </a:r>
            <a:r>
              <a:rPr lang="en-US" sz="2400" b="1" dirty="0">
                <a:latin typeface="Univers LT Std 57 Cn"/>
              </a:rPr>
              <a:t>/</a:t>
            </a:r>
            <a:r>
              <a:rPr lang="en-US" sz="2400" b="1" dirty="0" smtClean="0">
                <a:latin typeface="Univers LT Std 57 Cn"/>
              </a:rPr>
              <a:t>angle from the play  </a:t>
            </a:r>
          </a:p>
          <a:p>
            <a:pPr lvl="1" algn="r" eaLnBrk="1" hangingPunct="1"/>
            <a:endParaRPr lang="en-US" dirty="0" smtClean="0">
              <a:latin typeface="Univers LT Std 57 Cn"/>
            </a:endParaRPr>
          </a:p>
          <a:p>
            <a:pPr algn="r" eaLnBrk="1" hangingPunct="1"/>
            <a:endParaRPr lang="en-US" sz="2800" dirty="0" smtClean="0">
              <a:latin typeface="Univers LT Std 57 Cn"/>
            </a:endParaRPr>
          </a:p>
        </p:txBody>
      </p:sp>
      <p:sp>
        <p:nvSpPr>
          <p:cNvPr id="28" name="Tekstiruutu 27"/>
          <p:cNvSpPr txBox="1"/>
          <p:nvPr/>
        </p:nvSpPr>
        <p:spPr>
          <a:xfrm>
            <a:off x="1049534" y="1581181"/>
            <a:ext cx="1761936" cy="830997"/>
          </a:xfrm>
          <a:prstGeom prst="rect">
            <a:avLst/>
          </a:prstGeom>
          <a:solidFill>
            <a:srgbClr val="008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i-FI" sz="2400" dirty="0" err="1" smtClean="0">
                <a:solidFill>
                  <a:schemeClr val="bg1"/>
                </a:solidFill>
                <a:latin typeface="Univers 57 Condensed" charset="0"/>
                <a:ea typeface="Univers 57 Condensed" charset="0"/>
                <a:cs typeface="Univers 57 Condensed" charset="0"/>
              </a:rPr>
              <a:t>Correct</a:t>
            </a:r>
            <a:endParaRPr lang="fi-FI" sz="2400" dirty="0" smtClean="0">
              <a:solidFill>
                <a:schemeClr val="bg1"/>
              </a:solidFill>
              <a:latin typeface="Univers 57 Condensed" charset="0"/>
              <a:ea typeface="Univers 57 Condensed" charset="0"/>
              <a:cs typeface="Univers 57 Condensed" charset="0"/>
            </a:endParaRPr>
          </a:p>
          <a:p>
            <a:pPr algn="ctr"/>
            <a:r>
              <a:rPr lang="fi-FI" sz="2400" dirty="0" smtClean="0">
                <a:solidFill>
                  <a:schemeClr val="bg1"/>
                </a:solidFill>
                <a:latin typeface="Univers 57 Condensed" charset="0"/>
                <a:ea typeface="Univers 57 Condensed" charset="0"/>
                <a:cs typeface="Univers 57 Condensed" charset="0"/>
              </a:rPr>
              <a:t>4 </a:t>
            </a:r>
            <a:r>
              <a:rPr lang="fi-FI" sz="2400" dirty="0" err="1" smtClean="0">
                <a:solidFill>
                  <a:schemeClr val="bg1"/>
                </a:solidFill>
                <a:latin typeface="Univers 57 Condensed" charset="0"/>
                <a:ea typeface="Univers 57 Condensed" charset="0"/>
                <a:cs typeface="Univers 57 Condensed" charset="0"/>
              </a:rPr>
              <a:t>seconds</a:t>
            </a:r>
            <a:endParaRPr lang="fi-FI" sz="2400" dirty="0" smtClean="0">
              <a:solidFill>
                <a:schemeClr val="bg1"/>
              </a:solidFill>
              <a:latin typeface="Univers 57 Condensed" charset="0"/>
              <a:ea typeface="Univers 57 Condensed" charset="0"/>
              <a:cs typeface="Univers 57 Condensed" charset="0"/>
            </a:endParaRPr>
          </a:p>
        </p:txBody>
      </p:sp>
      <p:grpSp>
        <p:nvGrpSpPr>
          <p:cNvPr id="8" name="Ryhmitä 7"/>
          <p:cNvGrpSpPr/>
          <p:nvPr/>
        </p:nvGrpSpPr>
        <p:grpSpPr>
          <a:xfrm>
            <a:off x="2240023" y="4405905"/>
            <a:ext cx="797853" cy="465209"/>
            <a:chOff x="2240023" y="4405905"/>
            <a:chExt cx="797853" cy="465209"/>
          </a:xfrm>
        </p:grpSpPr>
        <p:pic>
          <p:nvPicPr>
            <p:cNvPr id="4" name="Kuva 3" descr="A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9973" y="4405905"/>
              <a:ext cx="252000" cy="246099"/>
            </a:xfrm>
            <a:prstGeom prst="rect">
              <a:avLst/>
            </a:prstGeom>
          </p:spPr>
        </p:pic>
        <p:pic>
          <p:nvPicPr>
            <p:cNvPr id="31" name="Picture 12" descr="pilot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40023" y="4511117"/>
              <a:ext cx="443751" cy="359997"/>
            </a:xfrm>
            <a:prstGeom prst="rect">
              <a:avLst/>
            </a:prstGeom>
            <a:noFill/>
            <a:ln w="9525">
              <a:noFill/>
              <a:miter lim="800000"/>
              <a:headEnd/>
              <a:tailEnd/>
            </a:ln>
          </p:spPr>
        </p:pic>
        <p:pic>
          <p:nvPicPr>
            <p:cNvPr id="5" name="Kuva 4" descr="B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85877" y="4539907"/>
              <a:ext cx="251999" cy="246098"/>
            </a:xfrm>
            <a:prstGeom prst="rect">
              <a:avLst/>
            </a:prstGeom>
          </p:spPr>
        </p:pic>
      </p:grpSp>
      <p:pic>
        <p:nvPicPr>
          <p:cNvPr id="6" name="Kuva 5" descr="Trail.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9038692">
            <a:off x="3023444" y="5205458"/>
            <a:ext cx="379417" cy="323997"/>
          </a:xfrm>
          <a:prstGeom prst="rect">
            <a:avLst/>
          </a:prstGeom>
        </p:spPr>
      </p:pic>
      <p:pic>
        <p:nvPicPr>
          <p:cNvPr id="7" name="Kuva 6" descr="Lead.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7902821">
            <a:off x="8105860" y="4800823"/>
            <a:ext cx="379417" cy="323997"/>
          </a:xfrm>
          <a:prstGeom prst="rect">
            <a:avLst/>
          </a:prstGeom>
        </p:spPr>
      </p:pic>
      <p:grpSp>
        <p:nvGrpSpPr>
          <p:cNvPr id="3" name="Ryhmitä 2"/>
          <p:cNvGrpSpPr/>
          <p:nvPr/>
        </p:nvGrpSpPr>
        <p:grpSpPr>
          <a:xfrm rot="20084130">
            <a:off x="7039892" y="4322731"/>
            <a:ext cx="569750" cy="465209"/>
            <a:chOff x="6431842" y="4159807"/>
            <a:chExt cx="569750" cy="465209"/>
          </a:xfrm>
        </p:grpSpPr>
        <p:pic>
          <p:nvPicPr>
            <p:cNvPr id="18" name="Kuva 17" descr="A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1792" y="4159807"/>
              <a:ext cx="252000" cy="246099"/>
            </a:xfrm>
            <a:prstGeom prst="rect">
              <a:avLst/>
            </a:prstGeom>
          </p:spPr>
        </p:pic>
        <p:pic>
          <p:nvPicPr>
            <p:cNvPr id="19" name="Picture 12" descr="pilot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31842" y="4265019"/>
              <a:ext cx="443751" cy="359997"/>
            </a:xfrm>
            <a:prstGeom prst="rect">
              <a:avLst/>
            </a:prstGeom>
            <a:noFill/>
            <a:ln w="9525">
              <a:noFill/>
              <a:miter lim="800000"/>
              <a:headEnd/>
              <a:tailEnd/>
            </a:ln>
          </p:spPr>
        </p:pic>
        <p:pic>
          <p:nvPicPr>
            <p:cNvPr id="20" name="Kuva 19" descr="B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49593" y="4184371"/>
              <a:ext cx="251999" cy="246098"/>
            </a:xfrm>
            <a:prstGeom prst="rect">
              <a:avLst/>
            </a:prstGeom>
          </p:spPr>
        </p:pic>
      </p:grpSp>
      <p:sp>
        <p:nvSpPr>
          <p:cNvPr id="23" name="Tekstiruutu 22"/>
          <p:cNvSpPr txBox="1"/>
          <p:nvPr/>
        </p:nvSpPr>
        <p:spPr>
          <a:xfrm>
            <a:off x="6554839" y="4867162"/>
            <a:ext cx="1361791" cy="646331"/>
          </a:xfrm>
          <a:prstGeom prst="rect">
            <a:avLst/>
          </a:prstGeom>
          <a:solidFill>
            <a:srgbClr val="008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i-FI" sz="1200" dirty="0" err="1">
                <a:solidFill>
                  <a:schemeClr val="bg1"/>
                </a:solidFill>
                <a:latin typeface="Univers 57 Condensed" charset="0"/>
                <a:ea typeface="Univers 57 Condensed" charset="0"/>
                <a:cs typeface="Univers 57 Condensed" charset="0"/>
              </a:rPr>
              <a:t>s</a:t>
            </a:r>
            <a:r>
              <a:rPr lang="fi-FI" sz="1200" dirty="0" err="1" smtClean="0">
                <a:solidFill>
                  <a:schemeClr val="bg1"/>
                </a:solidFill>
                <a:latin typeface="Univers 57 Condensed" charset="0"/>
                <a:ea typeface="Univers 57 Condensed" charset="0"/>
                <a:cs typeface="Univers 57 Condensed" charset="0"/>
              </a:rPr>
              <a:t>ame</a:t>
            </a:r>
            <a:r>
              <a:rPr lang="fi-FI" sz="1200" dirty="0" smtClean="0">
                <a:solidFill>
                  <a:schemeClr val="bg1"/>
                </a:solidFill>
                <a:latin typeface="Univers 57 Condensed" charset="0"/>
                <a:ea typeface="Univers 57 Condensed" charset="0"/>
                <a:cs typeface="Univers 57 Condensed" charset="0"/>
              </a:rPr>
              <a:t> </a:t>
            </a:r>
            <a:r>
              <a:rPr lang="fi-FI" sz="1200" dirty="0" err="1" smtClean="0">
                <a:solidFill>
                  <a:schemeClr val="bg1"/>
                </a:solidFill>
                <a:latin typeface="Univers 57 Condensed" charset="0"/>
                <a:ea typeface="Univers 57 Condensed" charset="0"/>
                <a:cs typeface="Univers 57 Condensed" charset="0"/>
              </a:rPr>
              <a:t>distance</a:t>
            </a:r>
            <a:r>
              <a:rPr lang="fi-FI" sz="1200" dirty="0" smtClean="0">
                <a:solidFill>
                  <a:schemeClr val="bg1"/>
                </a:solidFill>
                <a:latin typeface="Univers 57 Condensed" charset="0"/>
                <a:ea typeface="Univers 57 Condensed" charset="0"/>
                <a:cs typeface="Univers 57 Condensed" charset="0"/>
              </a:rPr>
              <a:t> </a:t>
            </a:r>
            <a:r>
              <a:rPr lang="fi-FI" sz="1200" dirty="0" err="1" smtClean="0">
                <a:solidFill>
                  <a:schemeClr val="bg1"/>
                </a:solidFill>
                <a:latin typeface="Univers 57 Condensed" charset="0"/>
                <a:ea typeface="Univers 57 Condensed" charset="0"/>
                <a:cs typeface="Univers 57 Condensed" charset="0"/>
              </a:rPr>
              <a:t>same</a:t>
            </a:r>
            <a:r>
              <a:rPr lang="fi-FI" sz="1200" dirty="0" smtClean="0">
                <a:solidFill>
                  <a:schemeClr val="bg1"/>
                </a:solidFill>
                <a:latin typeface="Univers 57 Condensed" charset="0"/>
                <a:ea typeface="Univers 57 Condensed" charset="0"/>
                <a:cs typeface="Univers 57 Condensed" charset="0"/>
              </a:rPr>
              <a:t> </a:t>
            </a:r>
            <a:r>
              <a:rPr lang="fi-FI" sz="1200" dirty="0" err="1" smtClean="0">
                <a:solidFill>
                  <a:schemeClr val="bg1"/>
                </a:solidFill>
                <a:latin typeface="Univers 57 Condensed" charset="0"/>
                <a:ea typeface="Univers 57 Condensed" charset="0"/>
                <a:cs typeface="Univers 57 Condensed" charset="0"/>
              </a:rPr>
              <a:t>wide</a:t>
            </a:r>
            <a:r>
              <a:rPr lang="fi-FI" sz="1200" dirty="0" smtClean="0">
                <a:solidFill>
                  <a:schemeClr val="bg1"/>
                </a:solidFill>
                <a:latin typeface="Univers 57 Condensed" charset="0"/>
                <a:ea typeface="Univers 57 Condensed" charset="0"/>
                <a:cs typeface="Univers 57 Condensed" charset="0"/>
              </a:rPr>
              <a:t>  </a:t>
            </a:r>
            <a:r>
              <a:rPr lang="fi-FI" sz="1200" dirty="0" err="1" smtClean="0">
                <a:solidFill>
                  <a:schemeClr val="bg1"/>
                </a:solidFill>
                <a:latin typeface="Univers 57 Condensed" charset="0"/>
                <a:ea typeface="Univers 57 Condensed" charset="0"/>
                <a:cs typeface="Univers 57 Condensed" charset="0"/>
              </a:rPr>
              <a:t>angle</a:t>
            </a:r>
            <a:r>
              <a:rPr lang="fi-FI" sz="1200" dirty="0" smtClean="0">
                <a:solidFill>
                  <a:schemeClr val="bg1"/>
                </a:solidFill>
                <a:latin typeface="Univers 57 Condensed" charset="0"/>
                <a:ea typeface="Univers 57 Condensed" charset="0"/>
                <a:cs typeface="Univers 57 Condensed" charset="0"/>
              </a:rPr>
              <a:t>,</a:t>
            </a:r>
          </a:p>
          <a:p>
            <a:pPr algn="ctr"/>
            <a:r>
              <a:rPr lang="fi-FI" sz="1200" dirty="0" err="1">
                <a:solidFill>
                  <a:schemeClr val="bg1"/>
                </a:solidFill>
                <a:latin typeface="Univers 57 Condensed" charset="0"/>
                <a:ea typeface="Univers 57 Condensed" charset="0"/>
                <a:cs typeface="Univers 57 Condensed" charset="0"/>
              </a:rPr>
              <a:t>s</a:t>
            </a:r>
            <a:r>
              <a:rPr lang="fi-FI" sz="1200" dirty="0" err="1" smtClean="0">
                <a:solidFill>
                  <a:schemeClr val="bg1"/>
                </a:solidFill>
                <a:latin typeface="Univers 57 Condensed" charset="0"/>
                <a:ea typeface="Univers 57 Condensed" charset="0"/>
                <a:cs typeface="Univers 57 Condensed" charset="0"/>
              </a:rPr>
              <a:t>ame</a:t>
            </a:r>
            <a:r>
              <a:rPr lang="fi-FI" sz="1200" dirty="0" smtClean="0">
                <a:solidFill>
                  <a:schemeClr val="bg1"/>
                </a:solidFill>
                <a:latin typeface="Univers 57 Condensed" charset="0"/>
                <a:ea typeface="Univers 57 Condensed" charset="0"/>
                <a:cs typeface="Univers 57 Condensed" charset="0"/>
              </a:rPr>
              <a:t> </a:t>
            </a:r>
            <a:r>
              <a:rPr lang="fi-FI" sz="1200" dirty="0" err="1" smtClean="0">
                <a:solidFill>
                  <a:schemeClr val="bg1"/>
                </a:solidFill>
                <a:latin typeface="Univers 57 Condensed" charset="0"/>
                <a:ea typeface="Univers 57 Condensed" charset="0"/>
                <a:cs typeface="Univers 57 Condensed" charset="0"/>
              </a:rPr>
              <a:t>speed</a:t>
            </a:r>
            <a:r>
              <a:rPr lang="fi-FI" sz="1200" dirty="0" smtClean="0">
                <a:solidFill>
                  <a:schemeClr val="bg1"/>
                </a:solidFill>
                <a:latin typeface="Univers 57 Condensed" charset="0"/>
                <a:ea typeface="Univers 57 Condensed" charset="0"/>
                <a:cs typeface="Univers 57 Condensed" charset="0"/>
              </a:rPr>
              <a:t> &amp; </a:t>
            </a:r>
            <a:r>
              <a:rPr lang="fi-FI" sz="1200" dirty="0" err="1" smtClean="0">
                <a:solidFill>
                  <a:schemeClr val="bg1"/>
                </a:solidFill>
                <a:latin typeface="Univers 57 Condensed" charset="0"/>
                <a:ea typeface="Univers 57 Condensed" charset="0"/>
                <a:cs typeface="Univers 57 Condensed" charset="0"/>
              </a:rPr>
              <a:t>size</a:t>
            </a:r>
            <a:endParaRPr lang="fi-FI" sz="1200" dirty="0">
              <a:solidFill>
                <a:schemeClr val="bg1"/>
              </a:solidFill>
              <a:latin typeface="Univers 57 Condensed" charset="0"/>
              <a:ea typeface="Univers 57 Condensed" charset="0"/>
              <a:cs typeface="Univers 57 Condensed" charset="0"/>
            </a:endParaRPr>
          </a:p>
        </p:txBody>
      </p:sp>
      <p:sp>
        <p:nvSpPr>
          <p:cNvPr id="21" name="Tekstiruutu 20"/>
          <p:cNvSpPr txBox="1"/>
          <p:nvPr/>
        </p:nvSpPr>
        <p:spPr>
          <a:xfrm>
            <a:off x="7513451" y="932844"/>
            <a:ext cx="1271106" cy="646331"/>
          </a:xfrm>
          <a:prstGeom prst="rect">
            <a:avLst/>
          </a:prstGeom>
          <a:noFill/>
        </p:spPr>
        <p:txBody>
          <a:bodyPr wrap="square" rtlCol="0">
            <a:spAutoFit/>
          </a:bodyPr>
          <a:lstStyle/>
          <a:p>
            <a:pPr algn="ctr"/>
            <a:r>
              <a:rPr lang="en-GB" dirty="0" smtClean="0"/>
              <a:t>HSB / </a:t>
            </a:r>
            <a:r>
              <a:rPr lang="en-GB" smtClean="0"/>
              <a:t>page 200</a:t>
            </a:r>
            <a:endParaRPr lang="en-GB" dirty="0"/>
          </a:p>
        </p:txBody>
      </p:sp>
    </p:spTree>
    <p:extLst>
      <p:ext uri="{BB962C8B-B14F-4D97-AF65-F5344CB8AC3E}">
        <p14:creationId xmlns:p14="http://schemas.microsoft.com/office/powerpoint/2010/main" val="3500760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2000" fill="hold"/>
                                        <p:tgtEl>
                                          <p:spTgt spid="60"/>
                                        </p:tgtEl>
                                        <p:attrNameLst>
                                          <p:attrName>ppt_w</p:attrName>
                                        </p:attrNameLst>
                                      </p:cBhvr>
                                      <p:tavLst>
                                        <p:tav tm="0">
                                          <p:val>
                                            <p:fltVal val="0"/>
                                          </p:val>
                                        </p:tav>
                                        <p:tav tm="100000">
                                          <p:val>
                                            <p:strVal val="#ppt_w"/>
                                          </p:val>
                                        </p:tav>
                                      </p:tavLst>
                                    </p:anim>
                                    <p:anim calcmode="lin" valueType="num">
                                      <p:cBhvr>
                                        <p:cTn id="8" dur="2000" fill="hold"/>
                                        <p:tgtEl>
                                          <p:spTgt spid="6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1.66667E-6 2.59259E-6 L 0.51354 -0.01528 " pathEditMode="relative" rAng="0" ptsTypes="AA">
                                      <p:cBhvr>
                                        <p:cTn id="12" dur="5000" fill="hold"/>
                                        <p:tgtEl>
                                          <p:spTgt spid="8"/>
                                        </p:tgtEl>
                                        <p:attrNameLst>
                                          <p:attrName>ppt_x</p:attrName>
                                          <p:attrName>ppt_y</p:attrName>
                                        </p:attrNameLst>
                                      </p:cBhvr>
                                      <p:rCtr x="25677" y="-764"/>
                                    </p:animMotion>
                                  </p:childTnLst>
                                  <p:subTnLst>
                                    <p:set>
                                      <p:cBhvr override="childStyle">
                                        <p:cTn dur="1" fill="hold" display="0" masterRel="sameClick" afterEffect="1">
                                          <p:stCondLst>
                                            <p:cond evt="end" delay="0">
                                              <p:tn val="11"/>
                                            </p:cond>
                                          </p:stCondLst>
                                        </p:cTn>
                                        <p:tgtEl>
                                          <p:spTgt spid="8"/>
                                        </p:tgtEl>
                                        <p:attrNameLst>
                                          <p:attrName>style.visibility</p:attrName>
                                        </p:attrNameLst>
                                      </p:cBhvr>
                                      <p:to>
                                        <p:strVal val="hidden"/>
                                      </p:to>
                                    </p:set>
                                  </p:subTnLst>
                                </p:cTn>
                              </p:par>
                              <p:par>
                                <p:cTn id="13" presetID="0" presetClass="path" presetSubtype="0" accel="50000" decel="50000" fill="hold" nodeType="withEffect">
                                  <p:stCondLst>
                                    <p:cond delay="0"/>
                                  </p:stCondLst>
                                  <p:childTnLst>
                                    <p:animMotion origin="layout" path="M 3.88889E-6 -1.11111E-6 L 0.55451 -0.05486 " pathEditMode="relative" ptsTypes="AA">
                                      <p:cBhvr>
                                        <p:cTn id="14" dur="5000" fill="hold"/>
                                        <p:tgtEl>
                                          <p:spTgt spid="6"/>
                                        </p:tgtEl>
                                        <p:attrNameLst>
                                          <p:attrName>ppt_x</p:attrName>
                                          <p:attrName>ppt_y</p:attrName>
                                        </p:attrNameLst>
                                      </p:cBhvr>
                                    </p:animMotion>
                                  </p:childTnLst>
                                  <p:subTnLst>
                                    <p:set>
                                      <p:cBhvr override="childStyle">
                                        <p:cTn dur="1" fill="hold" display="0" masterRel="sameClick" afterEffect="1">
                                          <p:stCondLst>
                                            <p:cond evt="end" delay="0">
                                              <p:tn val="13"/>
                                            </p:cond>
                                          </p:stCondLst>
                                        </p:cTn>
                                        <p:tgtEl>
                                          <p:spTgt spid="6"/>
                                        </p:tgtEl>
                                        <p:attrNameLst>
                                          <p:attrName>style.visibility</p:attrName>
                                        </p:attrNameLst>
                                      </p:cBhvr>
                                      <p:to>
                                        <p:strVal val="hidden"/>
                                      </p:to>
                                    </p:set>
                                  </p:subTnLst>
                                </p:cTn>
                              </p:par>
                            </p:childTnLst>
                          </p:cTn>
                        </p:par>
                        <p:par>
                          <p:cTn id="15" fill="hold">
                            <p:stCondLst>
                              <p:cond delay="5000"/>
                            </p:stCondLst>
                            <p:childTnLst>
                              <p:par>
                                <p:cTn id="16" presetID="1"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5000"/>
                            </p:stCondLst>
                            <p:childTnLst>
                              <p:par>
                                <p:cTn id="19" presetID="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5000"/>
                            </p:stCondLst>
                            <p:childTnLst>
                              <p:par>
                                <p:cTn id="22" presetID="23" presetClass="entr" presetSubtype="16"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 calcmode="lin" valueType="num">
                                      <p:cBhvr>
                                        <p:cTn id="24" dur="2000" fill="hold"/>
                                        <p:tgtEl>
                                          <p:spTgt spid="61"/>
                                        </p:tgtEl>
                                        <p:attrNameLst>
                                          <p:attrName>ppt_w</p:attrName>
                                        </p:attrNameLst>
                                      </p:cBhvr>
                                      <p:tavLst>
                                        <p:tav tm="0">
                                          <p:val>
                                            <p:fltVal val="0"/>
                                          </p:val>
                                        </p:tav>
                                        <p:tav tm="100000">
                                          <p:val>
                                            <p:strVal val="#ppt_w"/>
                                          </p:val>
                                        </p:tav>
                                      </p:tavLst>
                                    </p:anim>
                                    <p:anim calcmode="lin" valueType="num">
                                      <p:cBhvr>
                                        <p:cTn id="25" dur="2000" fill="hold"/>
                                        <p:tgtEl>
                                          <p:spTgt spid="61"/>
                                        </p:tgtEl>
                                        <p:attrNameLst>
                                          <p:attrName>ppt_h</p:attrName>
                                        </p:attrNameLst>
                                      </p:cBhvr>
                                      <p:tavLst>
                                        <p:tav tm="0">
                                          <p:val>
                                            <p:fltVal val="0"/>
                                          </p:val>
                                        </p:tav>
                                        <p:tav tm="100000">
                                          <p:val>
                                            <p:strVal val="#ppt_h"/>
                                          </p:val>
                                        </p:tav>
                                      </p:tavLst>
                                    </p:anim>
                                  </p:childTnLst>
                                </p:cTn>
                              </p:par>
                            </p:childTnLst>
                          </p:cTn>
                        </p:par>
                        <p:par>
                          <p:cTn id="26" fill="hold">
                            <p:stCondLst>
                              <p:cond delay="7000"/>
                            </p:stCondLst>
                            <p:childTnLst>
                              <p:par>
                                <p:cTn id="27" presetID="2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2000" fill="hold"/>
                                        <p:tgtEl>
                                          <p:spTgt spid="23"/>
                                        </p:tgtEl>
                                        <p:attrNameLst>
                                          <p:attrName>ppt_w</p:attrName>
                                        </p:attrNameLst>
                                      </p:cBhvr>
                                      <p:tavLst>
                                        <p:tav tm="0">
                                          <p:val>
                                            <p:fltVal val="0"/>
                                          </p:val>
                                        </p:tav>
                                        <p:tav tm="100000">
                                          <p:val>
                                            <p:strVal val="#ppt_w"/>
                                          </p:val>
                                        </p:tav>
                                      </p:tavLst>
                                    </p:anim>
                                    <p:anim calcmode="lin" valueType="num">
                                      <p:cBhvr>
                                        <p:cTn id="30" dur="20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5"/>
          <p:cNvSpPr txBox="1">
            <a:spLocks noChangeArrowheads="1"/>
          </p:cNvSpPr>
          <p:nvPr/>
        </p:nvSpPr>
        <p:spPr bwMode="auto">
          <a:xfrm>
            <a:off x="495300" y="1513425"/>
            <a:ext cx="6913033" cy="406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600" dirty="0" smtClean="0">
                <a:solidFill>
                  <a:schemeClr val="bg1"/>
                </a:solidFill>
                <a:latin typeface="Fiba"/>
                <a:ea typeface="+mj-ea"/>
                <a:cs typeface="Fiba"/>
              </a:rPr>
              <a:t>3PO BASIC</a:t>
            </a:r>
          </a:p>
        </p:txBody>
      </p:sp>
      <p:sp>
        <p:nvSpPr>
          <p:cNvPr id="8" name="Rectangle 6"/>
          <p:cNvSpPr txBox="1">
            <a:spLocks noChangeArrowheads="1"/>
          </p:cNvSpPr>
          <p:nvPr/>
        </p:nvSpPr>
        <p:spPr bwMode="auto">
          <a:xfrm>
            <a:off x="495300" y="2079457"/>
            <a:ext cx="6008688" cy="346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50000"/>
              </a:spcAft>
              <a:buClr>
                <a:srgbClr val="B19E5F"/>
              </a:buClr>
              <a:buSzTx/>
              <a:buFontTx/>
              <a:buNone/>
              <a:tabLst/>
              <a:defRPr/>
            </a:pPr>
            <a:endParaRPr kumimoji="0" lang="en-US" sz="2000" b="0" i="0" u="none" strike="noStrike" kern="0" cap="none" spc="0" normalizeH="0" baseline="0" noProof="0" dirty="0" smtClean="0">
              <a:ln>
                <a:noFill/>
              </a:ln>
              <a:solidFill>
                <a:schemeClr val="bg2"/>
              </a:solidFill>
              <a:effectLst/>
              <a:uLnTx/>
              <a:uFillTx/>
              <a:latin typeface="Fiba" charset="0"/>
              <a:ea typeface="Fiba" charset="0"/>
              <a:cs typeface="Fiba" charset="0"/>
            </a:endParaRPr>
          </a:p>
        </p:txBody>
      </p:sp>
      <p:sp>
        <p:nvSpPr>
          <p:cNvPr id="5" name="Rectangle 5"/>
          <p:cNvSpPr txBox="1">
            <a:spLocks noChangeArrowheads="1"/>
          </p:cNvSpPr>
          <p:nvPr/>
        </p:nvSpPr>
        <p:spPr bwMode="auto">
          <a:xfrm>
            <a:off x="520700" y="2008725"/>
            <a:ext cx="6913033" cy="406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dirty="0" smtClean="0">
                <a:solidFill>
                  <a:schemeClr val="bg1"/>
                </a:solidFill>
                <a:latin typeface="Fiba"/>
                <a:ea typeface="+mj-ea"/>
                <a:cs typeface="Fiba"/>
              </a:rPr>
              <a:t>Part 2</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000" dirty="0" smtClean="0">
              <a:solidFill>
                <a:schemeClr val="bg1"/>
              </a:solidFill>
              <a:latin typeface="Fiba"/>
              <a:ea typeface="+mj-ea"/>
              <a:cs typeface="Fiba"/>
            </a:endParaRPr>
          </a:p>
        </p:txBody>
      </p:sp>
    </p:spTree>
    <p:extLst>
      <p:ext uri="{BB962C8B-B14F-4D97-AF65-F5344CB8AC3E}">
        <p14:creationId xmlns:p14="http://schemas.microsoft.com/office/powerpoint/2010/main" val="2722663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court_h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217" y="1760193"/>
            <a:ext cx="8140664" cy="5076000"/>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0" name="Tekstiruutu 59"/>
          <p:cNvSpPr txBox="1"/>
          <p:nvPr/>
        </p:nvSpPr>
        <p:spPr>
          <a:xfrm>
            <a:off x="1033505" y="5027246"/>
            <a:ext cx="1301846" cy="461665"/>
          </a:xfrm>
          <a:prstGeom prst="rect">
            <a:avLst/>
          </a:prstGeom>
          <a:solidFill>
            <a:srgbClr val="008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i-FI" sz="2400" dirty="0" smtClean="0">
                <a:solidFill>
                  <a:schemeClr val="bg1"/>
                </a:solidFill>
                <a:latin typeface="Univers 57 Condensed" charset="0"/>
                <a:ea typeface="Univers 57 Condensed" charset="0"/>
                <a:cs typeface="Univers 57 Condensed" charset="0"/>
              </a:rPr>
              <a:t>Outside</a:t>
            </a:r>
            <a:endParaRPr lang="fi-FI" sz="2400" dirty="0">
              <a:solidFill>
                <a:schemeClr val="bg1"/>
              </a:solidFill>
              <a:latin typeface="Univers 57 Condensed" charset="0"/>
              <a:ea typeface="Univers 57 Condensed" charset="0"/>
              <a:cs typeface="Univers 57 Condensed" charset="0"/>
            </a:endParaRPr>
          </a:p>
        </p:txBody>
      </p:sp>
      <p:sp>
        <p:nvSpPr>
          <p:cNvPr id="61" name="Tekstiruutu 60"/>
          <p:cNvSpPr txBox="1"/>
          <p:nvPr/>
        </p:nvSpPr>
        <p:spPr>
          <a:xfrm>
            <a:off x="6481286" y="3363034"/>
            <a:ext cx="130184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i-FI" sz="2400" dirty="0" smtClean="0">
                <a:solidFill>
                  <a:schemeClr val="bg1"/>
                </a:solidFill>
                <a:latin typeface="Univers 57 Condensed" charset="0"/>
                <a:ea typeface="Univers 57 Condensed" charset="0"/>
                <a:cs typeface="Univers 57 Condensed" charset="0"/>
              </a:rPr>
              <a:t>Inside</a:t>
            </a:r>
          </a:p>
        </p:txBody>
      </p:sp>
      <p:sp>
        <p:nvSpPr>
          <p:cNvPr id="44" name="Title 1"/>
          <p:cNvSpPr txBox="1">
            <a:spLocks/>
          </p:cNvSpPr>
          <p:nvPr/>
        </p:nvSpPr>
        <p:spPr bwMode="auto">
          <a:xfrm>
            <a:off x="311883" y="278926"/>
            <a:ext cx="8314998" cy="719138"/>
          </a:xfrm>
          <a:prstGeom prst="rect">
            <a:avLst/>
          </a:prstGeom>
          <a:noFill/>
          <a:ln w="9525">
            <a:noFill/>
            <a:miter lim="800000"/>
            <a:headEnd/>
            <a:tailEnd/>
          </a:ln>
        </p:spPr>
        <p:txBody>
          <a:bodyPr/>
          <a:lstStyle/>
          <a:p>
            <a:r>
              <a:rPr lang="fr-CH" sz="2400" b="1" dirty="0" smtClean="0">
                <a:solidFill>
                  <a:srgbClr val="FFFFFF"/>
                </a:solidFill>
                <a:latin typeface="Fiba"/>
                <a:cs typeface="Fiba"/>
              </a:rPr>
              <a:t>trANSITION TRAIL -&gt; LEAD</a:t>
            </a:r>
          </a:p>
          <a:p>
            <a:r>
              <a:rPr lang="fr-CH" sz="2400" b="1" dirty="0" smtClean="0">
                <a:solidFill>
                  <a:srgbClr val="FFFFFF"/>
                </a:solidFill>
                <a:latin typeface="Fiba"/>
                <a:cs typeface="Fiba"/>
              </a:rPr>
              <a:t>ANIMATION</a:t>
            </a:r>
            <a:endParaRPr lang="en-US" sz="2400" b="1" dirty="0">
              <a:solidFill>
                <a:srgbClr val="FFFFFF"/>
              </a:solidFill>
              <a:latin typeface="Fiba"/>
              <a:cs typeface="Fiba"/>
            </a:endParaRPr>
          </a:p>
        </p:txBody>
      </p:sp>
      <p:sp>
        <p:nvSpPr>
          <p:cNvPr id="28" name="Tekstiruutu 27"/>
          <p:cNvSpPr txBox="1"/>
          <p:nvPr/>
        </p:nvSpPr>
        <p:spPr>
          <a:xfrm>
            <a:off x="1201934" y="1820515"/>
            <a:ext cx="1761936" cy="523220"/>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i-FI" sz="2800" dirty="0" err="1" smtClean="0">
                <a:solidFill>
                  <a:schemeClr val="bg1"/>
                </a:solidFill>
                <a:latin typeface="Univers 57 Condensed" charset="0"/>
                <a:ea typeface="Univers 57 Condensed" charset="0"/>
                <a:cs typeface="Univers 57 Condensed" charset="0"/>
              </a:rPr>
              <a:t>Incorrect</a:t>
            </a:r>
            <a:endParaRPr lang="fi-FI" sz="2800" dirty="0" smtClean="0">
              <a:solidFill>
                <a:schemeClr val="bg1"/>
              </a:solidFill>
              <a:latin typeface="Univers 57 Condensed" charset="0"/>
              <a:ea typeface="Univers 57 Condensed" charset="0"/>
              <a:cs typeface="Univers 57 Condensed" charset="0"/>
            </a:endParaRPr>
          </a:p>
        </p:txBody>
      </p:sp>
      <p:grpSp>
        <p:nvGrpSpPr>
          <p:cNvPr id="8" name="Ryhmitä 7"/>
          <p:cNvGrpSpPr/>
          <p:nvPr/>
        </p:nvGrpSpPr>
        <p:grpSpPr>
          <a:xfrm>
            <a:off x="2240023" y="4405905"/>
            <a:ext cx="797853" cy="465209"/>
            <a:chOff x="2240023" y="4405905"/>
            <a:chExt cx="797853" cy="465209"/>
          </a:xfrm>
        </p:grpSpPr>
        <p:pic>
          <p:nvPicPr>
            <p:cNvPr id="4" name="Kuva 3" descr="A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9973" y="4405905"/>
              <a:ext cx="252000" cy="246099"/>
            </a:xfrm>
            <a:prstGeom prst="rect">
              <a:avLst/>
            </a:prstGeom>
          </p:spPr>
        </p:pic>
        <p:pic>
          <p:nvPicPr>
            <p:cNvPr id="31" name="Picture 12" descr="pilot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40023" y="4511117"/>
              <a:ext cx="443751" cy="359997"/>
            </a:xfrm>
            <a:prstGeom prst="rect">
              <a:avLst/>
            </a:prstGeom>
            <a:noFill/>
            <a:ln w="9525">
              <a:noFill/>
              <a:miter lim="800000"/>
              <a:headEnd/>
              <a:tailEnd/>
            </a:ln>
          </p:spPr>
        </p:pic>
        <p:pic>
          <p:nvPicPr>
            <p:cNvPr id="5" name="Kuva 4" descr="B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85877" y="4539907"/>
              <a:ext cx="251999" cy="246098"/>
            </a:xfrm>
            <a:prstGeom prst="rect">
              <a:avLst/>
            </a:prstGeom>
          </p:spPr>
        </p:pic>
      </p:grpSp>
      <p:pic>
        <p:nvPicPr>
          <p:cNvPr id="6" name="Kuva 5" descr="Trail.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9038692">
            <a:off x="3023444" y="5205458"/>
            <a:ext cx="379417" cy="323997"/>
          </a:xfrm>
          <a:prstGeom prst="rect">
            <a:avLst/>
          </a:prstGeom>
        </p:spPr>
      </p:pic>
      <p:pic>
        <p:nvPicPr>
          <p:cNvPr id="7" name="Kuva 6" descr="Lead.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200000">
            <a:off x="7960250" y="4419447"/>
            <a:ext cx="379417" cy="323997"/>
          </a:xfrm>
          <a:prstGeom prst="rect">
            <a:avLst/>
          </a:prstGeom>
        </p:spPr>
      </p:pic>
      <p:grpSp>
        <p:nvGrpSpPr>
          <p:cNvPr id="3" name="Ryhmitä 2"/>
          <p:cNvGrpSpPr/>
          <p:nvPr/>
        </p:nvGrpSpPr>
        <p:grpSpPr>
          <a:xfrm rot="20084130">
            <a:off x="7039892" y="4322731"/>
            <a:ext cx="569750" cy="465209"/>
            <a:chOff x="6431842" y="4159807"/>
            <a:chExt cx="569750" cy="465209"/>
          </a:xfrm>
        </p:grpSpPr>
        <p:pic>
          <p:nvPicPr>
            <p:cNvPr id="18" name="Kuva 17" descr="A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1792" y="4159807"/>
              <a:ext cx="252000" cy="246099"/>
            </a:xfrm>
            <a:prstGeom prst="rect">
              <a:avLst/>
            </a:prstGeom>
          </p:spPr>
        </p:pic>
        <p:pic>
          <p:nvPicPr>
            <p:cNvPr id="19" name="Picture 12" descr="pilot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31842" y="4265019"/>
              <a:ext cx="443751" cy="359997"/>
            </a:xfrm>
            <a:prstGeom prst="rect">
              <a:avLst/>
            </a:prstGeom>
            <a:noFill/>
            <a:ln w="9525">
              <a:noFill/>
              <a:miter lim="800000"/>
              <a:headEnd/>
              <a:tailEnd/>
            </a:ln>
          </p:spPr>
        </p:pic>
        <p:pic>
          <p:nvPicPr>
            <p:cNvPr id="20" name="Kuva 19" descr="B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49593" y="4184371"/>
              <a:ext cx="251999" cy="246098"/>
            </a:xfrm>
            <a:prstGeom prst="rect">
              <a:avLst/>
            </a:prstGeom>
          </p:spPr>
        </p:pic>
      </p:grpSp>
      <p:sp>
        <p:nvSpPr>
          <p:cNvPr id="23" name="Tekstiruutu 22"/>
          <p:cNvSpPr txBox="1"/>
          <p:nvPr/>
        </p:nvSpPr>
        <p:spPr>
          <a:xfrm>
            <a:off x="6554839" y="4867162"/>
            <a:ext cx="1361791" cy="646331"/>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i-FI" sz="1200" dirty="0" err="1">
                <a:solidFill>
                  <a:schemeClr val="bg1"/>
                </a:solidFill>
                <a:latin typeface="Univers 57 Condensed" charset="0"/>
                <a:ea typeface="Univers 57 Condensed" charset="0"/>
                <a:cs typeface="Univers 57 Condensed" charset="0"/>
              </a:rPr>
              <a:t>s</a:t>
            </a:r>
            <a:r>
              <a:rPr lang="fi-FI" sz="1200" dirty="0" err="1" smtClean="0">
                <a:solidFill>
                  <a:schemeClr val="bg1"/>
                </a:solidFill>
                <a:latin typeface="Univers 57 Condensed" charset="0"/>
                <a:ea typeface="Univers 57 Condensed" charset="0"/>
                <a:cs typeface="Univers 57 Condensed" charset="0"/>
              </a:rPr>
              <a:t>horter</a:t>
            </a:r>
            <a:r>
              <a:rPr lang="fi-FI" sz="1200" dirty="0" smtClean="0">
                <a:solidFill>
                  <a:schemeClr val="bg1"/>
                </a:solidFill>
                <a:latin typeface="Univers 57 Condensed" charset="0"/>
                <a:ea typeface="Univers 57 Condensed" charset="0"/>
                <a:cs typeface="Univers 57 Condensed" charset="0"/>
              </a:rPr>
              <a:t> </a:t>
            </a:r>
            <a:r>
              <a:rPr lang="fi-FI" sz="1200" dirty="0" err="1">
                <a:solidFill>
                  <a:schemeClr val="bg1"/>
                </a:solidFill>
                <a:latin typeface="Univers 57 Condensed" charset="0"/>
                <a:ea typeface="Univers 57 Condensed" charset="0"/>
                <a:cs typeface="Univers 57 Condensed" charset="0"/>
              </a:rPr>
              <a:t>d</a:t>
            </a:r>
            <a:r>
              <a:rPr lang="fi-FI" sz="1200" dirty="0" err="1" smtClean="0">
                <a:solidFill>
                  <a:schemeClr val="bg1"/>
                </a:solidFill>
                <a:latin typeface="Univers 57 Condensed" charset="0"/>
                <a:ea typeface="Univers 57 Condensed" charset="0"/>
                <a:cs typeface="Univers 57 Condensed" charset="0"/>
              </a:rPr>
              <a:t>istance</a:t>
            </a:r>
            <a:r>
              <a:rPr lang="fi-FI" sz="1200" dirty="0" smtClean="0">
                <a:solidFill>
                  <a:schemeClr val="bg1"/>
                </a:solidFill>
                <a:latin typeface="Univers 57 Condensed" charset="0"/>
                <a:ea typeface="Univers 57 Condensed" charset="0"/>
                <a:cs typeface="Univers 57 Condensed" charset="0"/>
              </a:rPr>
              <a:t> </a:t>
            </a:r>
            <a:r>
              <a:rPr lang="fi-FI" sz="1200" dirty="0" err="1" smtClean="0">
                <a:solidFill>
                  <a:schemeClr val="bg1"/>
                </a:solidFill>
                <a:latin typeface="Univers 57 Condensed" charset="0"/>
                <a:ea typeface="Univers 57 Condensed" charset="0"/>
                <a:cs typeface="Univers 57 Condensed" charset="0"/>
              </a:rPr>
              <a:t>narrow</a:t>
            </a:r>
            <a:r>
              <a:rPr lang="fi-FI" sz="1200" dirty="0" smtClean="0">
                <a:solidFill>
                  <a:schemeClr val="bg1"/>
                </a:solidFill>
                <a:latin typeface="Univers 57 Condensed" charset="0"/>
                <a:ea typeface="Univers 57 Condensed" charset="0"/>
                <a:cs typeface="Univers 57 Condensed" charset="0"/>
              </a:rPr>
              <a:t> </a:t>
            </a:r>
            <a:r>
              <a:rPr lang="fi-FI" sz="1200" dirty="0" err="1" smtClean="0">
                <a:solidFill>
                  <a:schemeClr val="bg1"/>
                </a:solidFill>
                <a:latin typeface="Univers 57 Condensed" charset="0"/>
                <a:ea typeface="Univers 57 Condensed" charset="0"/>
                <a:cs typeface="Univers 57 Condensed" charset="0"/>
              </a:rPr>
              <a:t>angle</a:t>
            </a:r>
            <a:r>
              <a:rPr lang="fi-FI" sz="1200" dirty="0" smtClean="0">
                <a:solidFill>
                  <a:schemeClr val="bg1"/>
                </a:solidFill>
                <a:latin typeface="Univers 57 Condensed" charset="0"/>
                <a:ea typeface="Univers 57 Condensed" charset="0"/>
                <a:cs typeface="Univers 57 Condensed" charset="0"/>
              </a:rPr>
              <a:t>,</a:t>
            </a:r>
          </a:p>
          <a:p>
            <a:pPr algn="ctr"/>
            <a:r>
              <a:rPr lang="fi-FI" sz="1200" dirty="0" err="1">
                <a:solidFill>
                  <a:schemeClr val="bg1"/>
                </a:solidFill>
                <a:latin typeface="Univers 57 Condensed" charset="0"/>
                <a:ea typeface="Univers 57 Condensed" charset="0"/>
                <a:cs typeface="Univers 57 Condensed" charset="0"/>
              </a:rPr>
              <a:t>l</a:t>
            </a:r>
            <a:r>
              <a:rPr lang="fi-FI" sz="1200" dirty="0" err="1" smtClean="0">
                <a:solidFill>
                  <a:schemeClr val="bg1"/>
                </a:solidFill>
                <a:latin typeface="Univers 57 Condensed" charset="0"/>
                <a:ea typeface="Univers 57 Condensed" charset="0"/>
                <a:cs typeface="Univers 57 Condensed" charset="0"/>
              </a:rPr>
              <a:t>ooks</a:t>
            </a:r>
            <a:r>
              <a:rPr lang="fi-FI" sz="1200" dirty="0" smtClean="0">
                <a:solidFill>
                  <a:schemeClr val="bg1"/>
                </a:solidFill>
                <a:latin typeface="Univers 57 Condensed" charset="0"/>
                <a:ea typeface="Univers 57 Condensed" charset="0"/>
                <a:cs typeface="Univers 57 Condensed" charset="0"/>
              </a:rPr>
              <a:t> </a:t>
            </a:r>
            <a:r>
              <a:rPr lang="fi-FI" sz="1200" dirty="0" err="1" smtClean="0">
                <a:solidFill>
                  <a:schemeClr val="bg1"/>
                </a:solidFill>
                <a:latin typeface="Univers 57 Condensed" charset="0"/>
                <a:ea typeface="Univers 57 Condensed" charset="0"/>
                <a:cs typeface="Univers 57 Condensed" charset="0"/>
              </a:rPr>
              <a:t>faster</a:t>
            </a:r>
            <a:r>
              <a:rPr lang="fi-FI" sz="1200" dirty="0" err="1">
                <a:solidFill>
                  <a:schemeClr val="bg1"/>
                </a:solidFill>
                <a:latin typeface="Univers 57 Condensed" charset="0"/>
                <a:ea typeface="Univers 57 Condensed" charset="0"/>
                <a:cs typeface="Univers 57 Condensed" charset="0"/>
              </a:rPr>
              <a:t>-</a:t>
            </a:r>
            <a:r>
              <a:rPr lang="fi-FI" sz="1200" dirty="0" err="1" smtClean="0">
                <a:solidFill>
                  <a:schemeClr val="bg1"/>
                </a:solidFill>
                <a:latin typeface="Univers 57 Condensed" charset="0"/>
                <a:ea typeface="Univers 57 Condensed" charset="0"/>
                <a:cs typeface="Univers 57 Condensed" charset="0"/>
              </a:rPr>
              <a:t>bigger</a:t>
            </a:r>
            <a:endParaRPr lang="fi-FI" sz="1200" dirty="0">
              <a:solidFill>
                <a:schemeClr val="bg1"/>
              </a:solidFill>
              <a:latin typeface="Univers 57 Condensed" charset="0"/>
              <a:ea typeface="Univers 57 Condensed" charset="0"/>
              <a:cs typeface="Univers 57 Condensed" charset="0"/>
            </a:endParaRPr>
          </a:p>
        </p:txBody>
      </p:sp>
      <p:sp>
        <p:nvSpPr>
          <p:cNvPr id="21" name="Sisällön paikkamerkki 2"/>
          <p:cNvSpPr>
            <a:spLocks noGrp="1"/>
          </p:cNvSpPr>
          <p:nvPr>
            <p:ph idx="1"/>
          </p:nvPr>
        </p:nvSpPr>
        <p:spPr>
          <a:xfrm>
            <a:off x="2823474" y="1559395"/>
            <a:ext cx="5460999" cy="569769"/>
          </a:xfrm>
        </p:spPr>
        <p:txBody>
          <a:bodyPr>
            <a:noAutofit/>
          </a:bodyPr>
          <a:lstStyle/>
          <a:p>
            <a:pPr marL="0" indent="0" algn="r" eaLnBrk="1" hangingPunct="1">
              <a:buNone/>
            </a:pPr>
            <a:r>
              <a:rPr lang="en-US" sz="2400" dirty="0" smtClean="0">
                <a:latin typeface="Univers 57 Condensed" charset="0"/>
                <a:ea typeface="Univers 57 Condensed" charset="0"/>
                <a:cs typeface="Univers 57 Condensed" charset="0"/>
              </a:rPr>
              <a:t>Stay outside of the play,</a:t>
            </a:r>
          </a:p>
          <a:p>
            <a:pPr marL="0" indent="0" algn="r" eaLnBrk="1" hangingPunct="1">
              <a:buNone/>
            </a:pPr>
            <a:r>
              <a:rPr lang="en-US" sz="2400" dirty="0" smtClean="0">
                <a:latin typeface="Univers 57 Condensed" charset="0"/>
                <a:ea typeface="Univers 57 Condensed" charset="0"/>
                <a:cs typeface="Univers 57 Condensed" charset="0"/>
              </a:rPr>
              <a:t>same distance</a:t>
            </a:r>
            <a:r>
              <a:rPr lang="en-US" sz="2400" dirty="0">
                <a:latin typeface="Univers 57 Condensed" charset="0"/>
                <a:ea typeface="Univers 57 Condensed" charset="0"/>
                <a:cs typeface="Univers 57 Condensed" charset="0"/>
              </a:rPr>
              <a:t>/</a:t>
            </a:r>
            <a:r>
              <a:rPr lang="en-US" sz="2400" dirty="0" smtClean="0">
                <a:latin typeface="Univers 57 Condensed" charset="0"/>
                <a:ea typeface="Univers 57 Condensed" charset="0"/>
                <a:cs typeface="Univers 57 Condensed" charset="0"/>
              </a:rPr>
              <a:t>angle from the play  </a:t>
            </a:r>
          </a:p>
          <a:p>
            <a:pPr lvl="1" algn="r" eaLnBrk="1" hangingPunct="1"/>
            <a:endParaRPr lang="en-US" dirty="0" smtClean="0">
              <a:latin typeface="Univers 57 Condensed" charset="0"/>
              <a:ea typeface="Univers 57 Condensed" charset="0"/>
              <a:cs typeface="Univers 57 Condensed" charset="0"/>
            </a:endParaRPr>
          </a:p>
          <a:p>
            <a:pPr algn="r" eaLnBrk="1" hangingPunct="1"/>
            <a:endParaRPr lang="en-US" sz="2800" dirty="0" smtClean="0">
              <a:latin typeface="Univers 57 Condensed" charset="0"/>
              <a:ea typeface="Univers 57 Condensed" charset="0"/>
              <a:cs typeface="Univers 57 Condensed" charset="0"/>
            </a:endParaRPr>
          </a:p>
        </p:txBody>
      </p:sp>
      <p:sp>
        <p:nvSpPr>
          <p:cNvPr id="22" name="Tekstiruutu 21"/>
          <p:cNvSpPr txBox="1"/>
          <p:nvPr/>
        </p:nvSpPr>
        <p:spPr>
          <a:xfrm>
            <a:off x="7432171" y="913064"/>
            <a:ext cx="1271106" cy="646331"/>
          </a:xfrm>
          <a:prstGeom prst="rect">
            <a:avLst/>
          </a:prstGeom>
          <a:noFill/>
        </p:spPr>
        <p:txBody>
          <a:bodyPr wrap="square" rtlCol="0">
            <a:spAutoFit/>
          </a:bodyPr>
          <a:lstStyle/>
          <a:p>
            <a:pPr algn="ctr"/>
            <a:r>
              <a:rPr lang="en-GB" dirty="0" smtClean="0"/>
              <a:t>HSB / page 200</a:t>
            </a:r>
            <a:endParaRPr lang="en-GB" dirty="0"/>
          </a:p>
        </p:txBody>
      </p:sp>
    </p:spTree>
    <p:extLst>
      <p:ext uri="{BB962C8B-B14F-4D97-AF65-F5344CB8AC3E}">
        <p14:creationId xmlns:p14="http://schemas.microsoft.com/office/powerpoint/2010/main" val="3251720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2000" fill="hold"/>
                                        <p:tgtEl>
                                          <p:spTgt spid="60"/>
                                        </p:tgtEl>
                                        <p:attrNameLst>
                                          <p:attrName>ppt_w</p:attrName>
                                        </p:attrNameLst>
                                      </p:cBhvr>
                                      <p:tavLst>
                                        <p:tav tm="0">
                                          <p:val>
                                            <p:fltVal val="0"/>
                                          </p:val>
                                        </p:tav>
                                        <p:tav tm="100000">
                                          <p:val>
                                            <p:strVal val="#ppt_w"/>
                                          </p:val>
                                        </p:tav>
                                      </p:tavLst>
                                    </p:anim>
                                    <p:anim calcmode="lin" valueType="num">
                                      <p:cBhvr>
                                        <p:cTn id="8" dur="2000" fill="hold"/>
                                        <p:tgtEl>
                                          <p:spTgt spid="6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1.66667E-6 2.59259E-6 L 0.51354 -0.01528 " pathEditMode="relative" rAng="0" ptsTypes="AA">
                                      <p:cBhvr>
                                        <p:cTn id="12" dur="5000" fill="hold"/>
                                        <p:tgtEl>
                                          <p:spTgt spid="8"/>
                                        </p:tgtEl>
                                        <p:attrNameLst>
                                          <p:attrName>ppt_x</p:attrName>
                                          <p:attrName>ppt_y</p:attrName>
                                        </p:attrNameLst>
                                      </p:cBhvr>
                                      <p:rCtr x="25677" y="-764"/>
                                    </p:animMotion>
                                  </p:childTnLst>
                                  <p:subTnLst>
                                    <p:set>
                                      <p:cBhvr override="childStyle">
                                        <p:cTn dur="1" fill="hold" display="0" masterRel="sameClick" afterEffect="1">
                                          <p:stCondLst>
                                            <p:cond evt="end" delay="0">
                                              <p:tn val="11"/>
                                            </p:cond>
                                          </p:stCondLst>
                                        </p:cTn>
                                        <p:tgtEl>
                                          <p:spTgt spid="8"/>
                                        </p:tgtEl>
                                        <p:attrNameLst>
                                          <p:attrName>style.visibility</p:attrName>
                                        </p:attrNameLst>
                                      </p:cBhvr>
                                      <p:to>
                                        <p:strVal val="hidden"/>
                                      </p:to>
                                    </p:set>
                                  </p:subTnLst>
                                </p:cTn>
                              </p:par>
                              <p:par>
                                <p:cTn id="13" presetID="0" presetClass="path" presetSubtype="0" accel="50000" decel="50000" fill="hold" nodeType="withEffect">
                                  <p:stCondLst>
                                    <p:cond delay="0"/>
                                  </p:stCondLst>
                                  <p:childTnLst>
                                    <p:animMotion origin="layout" path="M 2.77778E-7 -7.77778E-6 C 0.14062 0.00532 0.28125 0.01087 0.37083 -0.0095 C 0.46041 -0.02987 0.49895 -0.07593 0.5375 -0.12177 " pathEditMode="relative" ptsTypes="aaA">
                                      <p:cBhvr>
                                        <p:cTn id="14" dur="5000" fill="hold"/>
                                        <p:tgtEl>
                                          <p:spTgt spid="6"/>
                                        </p:tgtEl>
                                        <p:attrNameLst>
                                          <p:attrName>ppt_x</p:attrName>
                                          <p:attrName>ppt_y</p:attrName>
                                        </p:attrNameLst>
                                      </p:cBhvr>
                                    </p:animMotion>
                                  </p:childTnLst>
                                  <p:subTnLst>
                                    <p:set>
                                      <p:cBhvr override="childStyle">
                                        <p:cTn dur="1" fill="hold" display="0" masterRel="sameClick" afterEffect="1">
                                          <p:stCondLst>
                                            <p:cond evt="end" delay="0">
                                              <p:tn val="13"/>
                                            </p:cond>
                                          </p:stCondLst>
                                        </p:cTn>
                                        <p:tgtEl>
                                          <p:spTgt spid="6"/>
                                        </p:tgtEl>
                                        <p:attrNameLst>
                                          <p:attrName>style.visibility</p:attrName>
                                        </p:attrNameLst>
                                      </p:cBhvr>
                                      <p:to>
                                        <p:strVal val="hidden"/>
                                      </p:to>
                                    </p:set>
                                  </p:subTnLst>
                                </p:cTn>
                              </p:par>
                            </p:childTnLst>
                          </p:cTn>
                        </p:par>
                        <p:par>
                          <p:cTn id="15" fill="hold">
                            <p:stCondLst>
                              <p:cond delay="5000"/>
                            </p:stCondLst>
                            <p:childTnLst>
                              <p:par>
                                <p:cTn id="16" presetID="1"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5000"/>
                            </p:stCondLst>
                            <p:childTnLst>
                              <p:par>
                                <p:cTn id="19" presetID="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5000"/>
                            </p:stCondLst>
                            <p:childTnLst>
                              <p:par>
                                <p:cTn id="22" presetID="23" presetClass="entr" presetSubtype="16"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 calcmode="lin" valueType="num">
                                      <p:cBhvr>
                                        <p:cTn id="24" dur="2000" fill="hold"/>
                                        <p:tgtEl>
                                          <p:spTgt spid="61"/>
                                        </p:tgtEl>
                                        <p:attrNameLst>
                                          <p:attrName>ppt_w</p:attrName>
                                        </p:attrNameLst>
                                      </p:cBhvr>
                                      <p:tavLst>
                                        <p:tav tm="0">
                                          <p:val>
                                            <p:fltVal val="0"/>
                                          </p:val>
                                        </p:tav>
                                        <p:tav tm="100000">
                                          <p:val>
                                            <p:strVal val="#ppt_w"/>
                                          </p:val>
                                        </p:tav>
                                      </p:tavLst>
                                    </p:anim>
                                    <p:anim calcmode="lin" valueType="num">
                                      <p:cBhvr>
                                        <p:cTn id="25" dur="2000" fill="hold"/>
                                        <p:tgtEl>
                                          <p:spTgt spid="61"/>
                                        </p:tgtEl>
                                        <p:attrNameLst>
                                          <p:attrName>ppt_h</p:attrName>
                                        </p:attrNameLst>
                                      </p:cBhvr>
                                      <p:tavLst>
                                        <p:tav tm="0">
                                          <p:val>
                                            <p:fltVal val="0"/>
                                          </p:val>
                                        </p:tav>
                                        <p:tav tm="100000">
                                          <p:val>
                                            <p:strVal val="#ppt_h"/>
                                          </p:val>
                                        </p:tav>
                                      </p:tavLst>
                                    </p:anim>
                                  </p:childTnLst>
                                </p:cTn>
                              </p:par>
                            </p:childTnLst>
                          </p:cTn>
                        </p:par>
                        <p:par>
                          <p:cTn id="26" fill="hold">
                            <p:stCondLst>
                              <p:cond delay="7000"/>
                            </p:stCondLst>
                            <p:childTnLst>
                              <p:par>
                                <p:cTn id="27" presetID="2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2000" fill="hold"/>
                                        <p:tgtEl>
                                          <p:spTgt spid="23"/>
                                        </p:tgtEl>
                                        <p:attrNameLst>
                                          <p:attrName>ppt_w</p:attrName>
                                        </p:attrNameLst>
                                      </p:cBhvr>
                                      <p:tavLst>
                                        <p:tav tm="0">
                                          <p:val>
                                            <p:fltVal val="0"/>
                                          </p:val>
                                        </p:tav>
                                        <p:tav tm="100000">
                                          <p:val>
                                            <p:strVal val="#ppt_w"/>
                                          </p:val>
                                        </p:tav>
                                      </p:tavLst>
                                    </p:anim>
                                    <p:anim calcmode="lin" valueType="num">
                                      <p:cBhvr>
                                        <p:cTn id="30" dur="20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court_ve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6554" y="1278874"/>
            <a:ext cx="4851400" cy="4842289"/>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3250" name="Title 1"/>
          <p:cNvSpPr txBox="1">
            <a:spLocks/>
          </p:cNvSpPr>
          <p:nvPr/>
        </p:nvSpPr>
        <p:spPr bwMode="auto">
          <a:xfrm>
            <a:off x="537413" y="278926"/>
            <a:ext cx="8314998" cy="719138"/>
          </a:xfrm>
          <a:prstGeom prst="rect">
            <a:avLst/>
          </a:prstGeom>
          <a:noFill/>
          <a:ln w="9525">
            <a:noFill/>
            <a:miter lim="800000"/>
            <a:headEnd/>
            <a:tailEnd/>
          </a:ln>
        </p:spPr>
        <p:txBody>
          <a:bodyPr/>
          <a:lstStyle/>
          <a:p>
            <a:r>
              <a:rPr lang="fr-CH" sz="2400" b="1" dirty="0" smtClean="0">
                <a:solidFill>
                  <a:srgbClr val="FFFFFF"/>
                </a:solidFill>
                <a:latin typeface="Fiba"/>
                <a:cs typeface="Fiba"/>
              </a:rPr>
              <a:t>LEAD</a:t>
            </a:r>
            <a:r>
              <a:rPr lang="en-US" sz="2400" b="1" dirty="0">
                <a:solidFill>
                  <a:srgbClr val="FFFFFF"/>
                </a:solidFill>
                <a:latin typeface="Fiba"/>
                <a:cs typeface="Fiba"/>
              </a:rPr>
              <a:t> </a:t>
            </a:r>
            <a:r>
              <a:rPr lang="en-US" sz="2400" b="1" dirty="0" smtClean="0">
                <a:solidFill>
                  <a:srgbClr val="FFFFFF"/>
                </a:solidFill>
                <a:latin typeface="Fiba"/>
                <a:cs typeface="Fiba"/>
              </a:rPr>
              <a:t>/ TRANSITION – 3PO ADVANCED</a:t>
            </a:r>
            <a:endParaRPr lang="en-US" sz="2400" b="1" dirty="0">
              <a:solidFill>
                <a:srgbClr val="FFFFFF"/>
              </a:solidFill>
              <a:latin typeface="Fiba"/>
              <a:cs typeface="Fiba"/>
            </a:endParaRPr>
          </a:p>
        </p:txBody>
      </p:sp>
      <p:sp>
        <p:nvSpPr>
          <p:cNvPr id="53251" name="Sisällön paikkamerkki 2"/>
          <p:cNvSpPr>
            <a:spLocks noGrp="1"/>
          </p:cNvSpPr>
          <p:nvPr>
            <p:ph idx="1"/>
          </p:nvPr>
        </p:nvSpPr>
        <p:spPr>
          <a:xfrm>
            <a:off x="103411" y="2138516"/>
            <a:ext cx="3867555" cy="3537049"/>
          </a:xfrm>
        </p:spPr>
        <p:txBody>
          <a:bodyPr>
            <a:normAutofit/>
          </a:bodyPr>
          <a:lstStyle/>
          <a:p>
            <a:pPr marL="0" indent="0" eaLnBrk="1" hangingPunct="1">
              <a:buNone/>
            </a:pPr>
            <a:r>
              <a:rPr lang="en-US" sz="2000" b="1" u="sng" dirty="0" smtClean="0">
                <a:latin typeface="Univers LT Std 57 Cn"/>
              </a:rPr>
              <a:t>In transition from T to L </a:t>
            </a:r>
          </a:p>
          <a:p>
            <a:pPr>
              <a:buClr>
                <a:srgbClr val="990033"/>
              </a:buClr>
              <a:buFont typeface="Wingdings" charset="2"/>
              <a:buChar char="ü"/>
            </a:pPr>
            <a:endParaRPr lang="en-US" sz="1900" b="1" u="sng" dirty="0" smtClean="0">
              <a:latin typeface="Univers LT Std 57 Cn"/>
            </a:endParaRPr>
          </a:p>
          <a:p>
            <a:pPr>
              <a:buClr>
                <a:srgbClr val="990033"/>
              </a:buClr>
              <a:buFont typeface="Wingdings" charset="2"/>
              <a:buChar char="ü"/>
            </a:pPr>
            <a:r>
              <a:rPr lang="en-US" sz="1900" dirty="0" smtClean="0">
                <a:latin typeface="Univers LT Std 57 Cn"/>
              </a:rPr>
              <a:t>Ball is advancing on weak side to the front court </a:t>
            </a:r>
          </a:p>
          <a:p>
            <a:pPr>
              <a:buClr>
                <a:srgbClr val="990033"/>
              </a:buClr>
              <a:buFont typeface="Wingdings" charset="2"/>
              <a:buChar char="ü"/>
            </a:pPr>
            <a:r>
              <a:rPr lang="en-US" sz="1900" dirty="0" smtClean="0">
                <a:latin typeface="Univers LT Std 57 Cn"/>
              </a:rPr>
              <a:t>L can sprint directly to “Close Down” position to anticipate rotation.</a:t>
            </a:r>
          </a:p>
          <a:p>
            <a:pPr lvl="1" eaLnBrk="1" hangingPunct="1"/>
            <a:endParaRPr lang="en-US" sz="1800" dirty="0" smtClean="0">
              <a:latin typeface="Univers LT Std 57 Cn"/>
            </a:endParaRPr>
          </a:p>
          <a:p>
            <a:pPr lvl="1" eaLnBrk="1" hangingPunct="1"/>
            <a:endParaRPr lang="en-US" sz="1400" dirty="0" smtClean="0">
              <a:latin typeface="Univers LT Std 57 Cn"/>
            </a:endParaRPr>
          </a:p>
          <a:p>
            <a:pPr eaLnBrk="1" hangingPunct="1"/>
            <a:endParaRPr lang="en-US" sz="2000" dirty="0" smtClean="0">
              <a:latin typeface="Univers LT Std 57 Cn"/>
            </a:endParaRPr>
          </a:p>
          <a:p>
            <a:pPr eaLnBrk="1" hangingPunct="1"/>
            <a:endParaRPr lang="en-US" sz="2000" dirty="0" smtClean="0">
              <a:latin typeface="Univers LT Std 57 Cn"/>
            </a:endParaRPr>
          </a:p>
        </p:txBody>
      </p:sp>
      <p:pic>
        <p:nvPicPr>
          <p:cNvPr id="27" name="Kuva 26" descr="Lea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839422">
            <a:off x="6830826" y="5103258"/>
            <a:ext cx="379417" cy="323997"/>
          </a:xfrm>
          <a:prstGeom prst="rect">
            <a:avLst/>
          </a:prstGeom>
        </p:spPr>
      </p:pic>
      <p:pic>
        <p:nvPicPr>
          <p:cNvPr id="29" name="Kuva 28" descr="Trai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9085043">
            <a:off x="7560837" y="2268163"/>
            <a:ext cx="379417" cy="323997"/>
          </a:xfrm>
          <a:prstGeom prst="rect">
            <a:avLst/>
          </a:prstGeom>
          <a:noFill/>
        </p:spPr>
      </p:pic>
      <p:cxnSp>
        <p:nvCxnSpPr>
          <p:cNvPr id="40" name="Suora nuoliyhdysviiva 39"/>
          <p:cNvCxnSpPr/>
          <p:nvPr/>
        </p:nvCxnSpPr>
        <p:spPr bwMode="auto">
          <a:xfrm flipH="1">
            <a:off x="7075714" y="2515640"/>
            <a:ext cx="425442" cy="2439952"/>
          </a:xfrm>
          <a:prstGeom prst="straightConnector1">
            <a:avLst/>
          </a:prstGeom>
          <a:gradFill rotWithShape="0">
            <a:gsLst>
              <a:gs pos="0">
                <a:srgbClr val="45A4FD"/>
              </a:gs>
              <a:gs pos="100000">
                <a:srgbClr val="113C83"/>
              </a:gs>
            </a:gsLst>
            <a:lin ang="5400000" scaled="1"/>
          </a:gradFill>
          <a:ln w="57150" cap="flat" cmpd="sng" algn="ctr">
            <a:solidFill>
              <a:srgbClr val="0070C0"/>
            </a:solidFill>
            <a:prstDash val="dash"/>
            <a:round/>
            <a:headEnd type="none" w="med" len="med"/>
            <a:tailEnd type="triangle"/>
          </a:ln>
          <a:effectLst/>
        </p:spPr>
      </p:cxnSp>
      <p:pic>
        <p:nvPicPr>
          <p:cNvPr id="17" name="Kuva 16" descr="B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116753">
            <a:off x="5050983" y="2780862"/>
            <a:ext cx="294906" cy="288000"/>
          </a:xfrm>
          <a:prstGeom prst="rect">
            <a:avLst/>
          </a:prstGeom>
        </p:spPr>
      </p:pic>
      <p:pic>
        <p:nvPicPr>
          <p:cNvPr id="4" name="Kuva 3" descr="A1.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76372" y="2291444"/>
            <a:ext cx="288239" cy="288239"/>
          </a:xfrm>
          <a:prstGeom prst="rect">
            <a:avLst/>
          </a:prstGeom>
        </p:spPr>
      </p:pic>
      <p:pic>
        <p:nvPicPr>
          <p:cNvPr id="16" name="Picture 12" descr="pilot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4843207">
            <a:off x="4838848" y="2226601"/>
            <a:ext cx="394547" cy="359997"/>
          </a:xfrm>
          <a:prstGeom prst="rect">
            <a:avLst/>
          </a:prstGeom>
          <a:noFill/>
          <a:ln w="9525">
            <a:noFill/>
            <a:miter lim="800000"/>
            <a:headEnd/>
            <a:tailEnd/>
          </a:ln>
        </p:spPr>
      </p:pic>
      <p:cxnSp>
        <p:nvCxnSpPr>
          <p:cNvPr id="11" name="Suora nuoliyhdysviiva 10"/>
          <p:cNvCxnSpPr/>
          <p:nvPr/>
        </p:nvCxnSpPr>
        <p:spPr bwMode="auto">
          <a:xfrm flipH="1" flipV="1">
            <a:off x="5479143" y="5279571"/>
            <a:ext cx="1188357" cy="1"/>
          </a:xfrm>
          <a:prstGeom prst="straightConnector1">
            <a:avLst/>
          </a:prstGeom>
          <a:gradFill rotWithShape="0">
            <a:gsLst>
              <a:gs pos="0">
                <a:srgbClr val="45A4FD"/>
              </a:gs>
              <a:gs pos="100000">
                <a:srgbClr val="113C83"/>
              </a:gs>
            </a:gsLst>
            <a:lin ang="5400000" scaled="1"/>
          </a:gradFill>
          <a:ln w="57150" cap="flat" cmpd="sng" algn="ctr">
            <a:solidFill>
              <a:srgbClr val="0070C0"/>
            </a:solidFill>
            <a:prstDash val="dash"/>
            <a:round/>
            <a:headEnd type="none" w="med" len="med"/>
            <a:tailEnd type="triangle"/>
          </a:ln>
          <a:effectLst/>
        </p:spPr>
      </p:cxnSp>
      <p:sp>
        <p:nvSpPr>
          <p:cNvPr id="12" name="Tekstiruutu 11"/>
          <p:cNvSpPr txBox="1"/>
          <p:nvPr/>
        </p:nvSpPr>
        <p:spPr>
          <a:xfrm>
            <a:off x="7432171" y="913064"/>
            <a:ext cx="1271106" cy="646331"/>
          </a:xfrm>
          <a:prstGeom prst="rect">
            <a:avLst/>
          </a:prstGeom>
          <a:noFill/>
        </p:spPr>
        <p:txBody>
          <a:bodyPr wrap="square" rtlCol="0">
            <a:spAutoFit/>
          </a:bodyPr>
          <a:lstStyle/>
          <a:p>
            <a:pPr algn="ctr"/>
            <a:r>
              <a:rPr lang="en-GB" dirty="0" smtClean="0"/>
              <a:t>HSB / page 200</a:t>
            </a:r>
            <a:endParaRPr lang="en-GB" dirty="0"/>
          </a:p>
        </p:txBody>
      </p:sp>
    </p:spTree>
    <p:extLst>
      <p:ext uri="{BB962C8B-B14F-4D97-AF65-F5344CB8AC3E}">
        <p14:creationId xmlns:p14="http://schemas.microsoft.com/office/powerpoint/2010/main" val="851179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Kuva 22" descr="court_ve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1092" y="1324555"/>
            <a:ext cx="4328120" cy="4319996"/>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4274" name="Title 1"/>
          <p:cNvSpPr txBox="1">
            <a:spLocks/>
          </p:cNvSpPr>
          <p:nvPr/>
        </p:nvSpPr>
        <p:spPr bwMode="auto">
          <a:xfrm>
            <a:off x="427168" y="304927"/>
            <a:ext cx="8314998" cy="719138"/>
          </a:xfrm>
          <a:prstGeom prst="rect">
            <a:avLst/>
          </a:prstGeom>
          <a:noFill/>
          <a:ln w="9525">
            <a:noFill/>
            <a:miter lim="800000"/>
            <a:headEnd/>
            <a:tailEnd/>
          </a:ln>
        </p:spPr>
        <p:txBody>
          <a:bodyPr/>
          <a:lstStyle/>
          <a:p>
            <a:r>
              <a:rPr lang="fr-CH" sz="2400" b="1" dirty="0">
                <a:solidFill>
                  <a:schemeClr val="bg1"/>
                </a:solidFill>
                <a:latin typeface="Fiba"/>
                <a:cs typeface="Fiba"/>
              </a:rPr>
              <a:t>INDIVIDUAL / LEAD</a:t>
            </a:r>
            <a:endParaRPr lang="en-US" sz="2400" b="1" dirty="0">
              <a:solidFill>
                <a:schemeClr val="bg1"/>
              </a:solidFill>
              <a:latin typeface="Fiba"/>
              <a:cs typeface="Fiba"/>
            </a:endParaRPr>
          </a:p>
        </p:txBody>
      </p:sp>
      <p:sp>
        <p:nvSpPr>
          <p:cNvPr id="54275" name="Sisällön paikkamerkki 2"/>
          <p:cNvSpPr>
            <a:spLocks noGrp="1"/>
          </p:cNvSpPr>
          <p:nvPr>
            <p:ph idx="1"/>
          </p:nvPr>
        </p:nvSpPr>
        <p:spPr>
          <a:xfrm>
            <a:off x="145136" y="1484735"/>
            <a:ext cx="4316134" cy="5400675"/>
          </a:xfrm>
        </p:spPr>
        <p:txBody>
          <a:bodyPr>
            <a:normAutofit/>
          </a:bodyPr>
          <a:lstStyle/>
          <a:p>
            <a:pPr marL="0" indent="0" eaLnBrk="1" hangingPunct="1">
              <a:buNone/>
            </a:pPr>
            <a:r>
              <a:rPr lang="en-US" sz="2200" b="1" dirty="0" smtClean="0">
                <a:latin typeface="Univers LT Std 57 Cn"/>
              </a:rPr>
              <a:t>   </a:t>
            </a:r>
            <a:r>
              <a:rPr lang="en-US" sz="2200" b="1" u="sng" dirty="0" smtClean="0">
                <a:latin typeface="Univers LT Std 57 Cn"/>
              </a:rPr>
              <a:t>Working on the baseline </a:t>
            </a:r>
          </a:p>
          <a:p>
            <a:pPr>
              <a:buClr>
                <a:srgbClr val="660066"/>
              </a:buClr>
              <a:buFont typeface="Wingdings" charset="2"/>
              <a:buChar char="ü"/>
            </a:pPr>
            <a:endParaRPr lang="en-US" sz="1900" dirty="0" smtClean="0">
              <a:latin typeface="Univers LT Std 57 Cn"/>
            </a:endParaRPr>
          </a:p>
          <a:p>
            <a:pPr>
              <a:buClr>
                <a:srgbClr val="660066"/>
              </a:buClr>
              <a:buFont typeface="Wingdings" charset="2"/>
              <a:buChar char="ü"/>
            </a:pPr>
            <a:r>
              <a:rPr lang="en-US" sz="1900" dirty="0" smtClean="0">
                <a:latin typeface="Univers LT Std 57 Cn"/>
              </a:rPr>
              <a:t>Lead works outside the court</a:t>
            </a:r>
          </a:p>
          <a:p>
            <a:pPr>
              <a:buClr>
                <a:srgbClr val="660066"/>
              </a:buClr>
              <a:buFont typeface="Wingdings" charset="2"/>
              <a:buChar char="ü"/>
            </a:pPr>
            <a:r>
              <a:rPr lang="en-US" sz="1900" dirty="0" smtClean="0">
                <a:latin typeface="Univers LT Std 57 Cn"/>
              </a:rPr>
              <a:t>Keep torso toward front of rim (45°)</a:t>
            </a:r>
          </a:p>
          <a:p>
            <a:pPr>
              <a:buClr>
                <a:srgbClr val="660066"/>
              </a:buClr>
              <a:buFont typeface="Wingdings" charset="2"/>
              <a:buChar char="ü"/>
            </a:pPr>
            <a:r>
              <a:rPr lang="en-US" sz="1900" dirty="0">
                <a:latin typeface="Univers LT Std 57 Cn"/>
              </a:rPr>
              <a:t>A</a:t>
            </a:r>
            <a:r>
              <a:rPr lang="en-US" sz="1900" dirty="0" smtClean="0">
                <a:latin typeface="Univers LT Std 57 Cn"/>
              </a:rPr>
              <a:t>djust position with ball to maintain open (wide, outside-in) angle</a:t>
            </a:r>
          </a:p>
          <a:p>
            <a:pPr>
              <a:buClr>
                <a:srgbClr val="660066"/>
              </a:buClr>
              <a:buFont typeface="Wingdings" charset="2"/>
              <a:buChar char="ü"/>
            </a:pPr>
            <a:r>
              <a:rPr lang="en-US" sz="1900" dirty="0" smtClean="0">
                <a:latin typeface="Univers LT Std 57 Cn"/>
              </a:rPr>
              <a:t>Field of vision should enable you to see horizontally and vertically as clearly as possible </a:t>
            </a:r>
            <a:r>
              <a:rPr lang="en-US" sz="1700" dirty="0" smtClean="0">
                <a:latin typeface="Univers LT Std 57 Cn"/>
              </a:rPr>
              <a:t>(keep distance from play)</a:t>
            </a:r>
          </a:p>
          <a:p>
            <a:pPr>
              <a:buClr>
                <a:srgbClr val="660066"/>
              </a:buClr>
              <a:buFont typeface="Wingdings" charset="2"/>
              <a:buChar char="ü"/>
            </a:pPr>
            <a:r>
              <a:rPr lang="en-US" sz="1900" dirty="0" smtClean="0">
                <a:latin typeface="Univers LT Std 57 Cn"/>
              </a:rPr>
              <a:t>Find the initial position where you are able to cover the next play situation  </a:t>
            </a:r>
            <a:r>
              <a:rPr lang="en-US" sz="1700" dirty="0" smtClean="0">
                <a:latin typeface="Univers LT Std 57 Cn"/>
              </a:rPr>
              <a:t>(anticipate the next play)</a:t>
            </a:r>
          </a:p>
          <a:p>
            <a:pPr>
              <a:buClr>
                <a:srgbClr val="660066"/>
              </a:buClr>
              <a:buFont typeface="Wingdings" charset="2"/>
              <a:buChar char="ü"/>
            </a:pPr>
            <a:r>
              <a:rPr lang="en-US" sz="1700" dirty="0" smtClean="0">
                <a:latin typeface="Univers LT Std 57 Cn"/>
              </a:rPr>
              <a:t>Control of the Game &amp; Shot Clock</a:t>
            </a:r>
          </a:p>
          <a:p>
            <a:pPr>
              <a:buClr>
                <a:srgbClr val="660066"/>
              </a:buClr>
              <a:buFont typeface="Wingdings" charset="2"/>
              <a:buChar char="ü"/>
            </a:pPr>
            <a:r>
              <a:rPr lang="en-US" sz="1700" dirty="0" smtClean="0">
                <a:latin typeface="Univers LT Std 57 Cn"/>
              </a:rPr>
              <a:t>“Close Down” position is for rotation.</a:t>
            </a:r>
            <a:endParaRPr lang="en-US" sz="2400" dirty="0" smtClean="0">
              <a:latin typeface="Univers LT Std 57 Cn"/>
            </a:endParaRPr>
          </a:p>
          <a:p>
            <a:pPr eaLnBrk="1" hangingPunct="1"/>
            <a:endParaRPr lang="en-US" sz="2400" dirty="0" smtClean="0">
              <a:latin typeface="Univers LT Std 57 Cn"/>
            </a:endParaRPr>
          </a:p>
        </p:txBody>
      </p:sp>
      <p:sp>
        <p:nvSpPr>
          <p:cNvPr id="54277" name="Pyöristetty suorakulmio 1"/>
          <p:cNvSpPr>
            <a:spLocks noChangeArrowheads="1"/>
          </p:cNvSpPr>
          <p:nvPr/>
        </p:nvSpPr>
        <p:spPr bwMode="auto">
          <a:xfrm>
            <a:off x="6989106" y="4765272"/>
            <a:ext cx="1205301" cy="363238"/>
          </a:xfrm>
          <a:prstGeom prst="roundRect">
            <a:avLst>
              <a:gd name="adj" fmla="val 16667"/>
            </a:avLst>
          </a:prstGeom>
          <a:solidFill>
            <a:srgbClr val="3366FF">
              <a:alpha val="90000"/>
            </a:srgbClr>
          </a:solidFill>
          <a:ln w="9525" algn="ctr">
            <a:solidFill>
              <a:srgbClr val="050036"/>
            </a:solidFill>
            <a:round/>
            <a:headEnd/>
            <a:tailEnd/>
          </a:ln>
        </p:spPr>
        <p:txBody>
          <a:bodyPr/>
          <a:lstStyle/>
          <a:p>
            <a:pPr algn="ctr"/>
            <a:endParaRPr lang="en-US"/>
          </a:p>
        </p:txBody>
      </p:sp>
      <p:sp>
        <p:nvSpPr>
          <p:cNvPr id="54279" name="Pyöristetty suorakulmio 28"/>
          <p:cNvSpPr>
            <a:spLocks noChangeArrowheads="1"/>
          </p:cNvSpPr>
          <p:nvPr/>
        </p:nvSpPr>
        <p:spPr bwMode="auto">
          <a:xfrm>
            <a:off x="5146184" y="4765271"/>
            <a:ext cx="1222288" cy="363239"/>
          </a:xfrm>
          <a:prstGeom prst="roundRect">
            <a:avLst>
              <a:gd name="adj" fmla="val 16667"/>
            </a:avLst>
          </a:prstGeom>
          <a:solidFill>
            <a:srgbClr val="3366FF">
              <a:alpha val="90000"/>
            </a:srgbClr>
          </a:solidFill>
          <a:ln w="9525" algn="ctr">
            <a:solidFill>
              <a:srgbClr val="050036"/>
            </a:solidFill>
            <a:round/>
            <a:headEnd/>
            <a:tailEnd/>
          </a:ln>
        </p:spPr>
        <p:txBody>
          <a:bodyPr/>
          <a:lstStyle/>
          <a:p>
            <a:pPr algn="ctr"/>
            <a:endParaRPr lang="en-US"/>
          </a:p>
        </p:txBody>
      </p:sp>
      <p:sp>
        <p:nvSpPr>
          <p:cNvPr id="2" name="Rectangle 1"/>
          <p:cNvSpPr/>
          <p:nvPr/>
        </p:nvSpPr>
        <p:spPr bwMode="auto">
          <a:xfrm>
            <a:off x="6389401" y="4783414"/>
            <a:ext cx="599705" cy="345096"/>
          </a:xfrm>
          <a:prstGeom prst="rect">
            <a:avLst/>
          </a:prstGeom>
          <a:pattFill prst="wdUpDiag">
            <a:fgClr>
              <a:srgbClr val="FF000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p:nvSpPr>
        <p:spPr>
          <a:xfrm>
            <a:off x="6056971" y="5672975"/>
            <a:ext cx="1276887" cy="523220"/>
          </a:xfrm>
          <a:prstGeom prst="rect">
            <a:avLst/>
          </a:prstGeom>
          <a:solidFill>
            <a:schemeClr val="bg1"/>
          </a:solidFill>
          <a:ln w="28575" cmpd="sng">
            <a:solidFill>
              <a:srgbClr val="FF0000"/>
            </a:solidFill>
          </a:ln>
        </p:spPr>
        <p:txBody>
          <a:bodyPr wrap="square" rtlCol="0">
            <a:spAutoFit/>
          </a:bodyPr>
          <a:lstStyle/>
          <a:p>
            <a:pPr algn="ctr"/>
            <a:r>
              <a:rPr lang="fi-FI" sz="1400" dirty="0" smtClean="0">
                <a:latin typeface="Univers 57 Condensed" charset="0"/>
                <a:ea typeface="Univers 57 Condensed" charset="0"/>
                <a:cs typeface="Univers 57 Condensed" charset="0"/>
              </a:rPr>
              <a:t>Generally NON working area</a:t>
            </a:r>
            <a:endParaRPr lang="en-US" sz="1400" dirty="0">
              <a:latin typeface="Univers 57 Condensed" charset="0"/>
              <a:ea typeface="Univers 57 Condensed" charset="0"/>
              <a:cs typeface="Univers 57 Condensed" charset="0"/>
            </a:endParaRPr>
          </a:p>
        </p:txBody>
      </p:sp>
      <p:sp>
        <p:nvSpPr>
          <p:cNvPr id="18" name="Tekstiruutu 34"/>
          <p:cNvSpPr txBox="1">
            <a:spLocks noChangeArrowheads="1"/>
          </p:cNvSpPr>
          <p:nvPr/>
        </p:nvSpPr>
        <p:spPr bwMode="auto">
          <a:xfrm>
            <a:off x="6246021" y="4609149"/>
            <a:ext cx="323513" cy="369332"/>
          </a:xfrm>
          <a:prstGeom prst="rect">
            <a:avLst/>
          </a:prstGeom>
          <a:noFill/>
          <a:ln w="9525">
            <a:noFill/>
            <a:miter lim="800000"/>
            <a:headEnd/>
            <a:tailEnd/>
          </a:ln>
        </p:spPr>
        <p:txBody>
          <a:bodyPr>
            <a:spAutoFit/>
          </a:bodyPr>
          <a:lstStyle/>
          <a:p>
            <a:pPr algn="ctr"/>
            <a:r>
              <a:rPr lang="fi-FI" b="1" dirty="0">
                <a:solidFill>
                  <a:srgbClr val="FF0000"/>
                </a:solidFill>
              </a:rPr>
              <a:t>x</a:t>
            </a:r>
            <a:endParaRPr lang="en-US" b="1" dirty="0">
              <a:solidFill>
                <a:srgbClr val="FF0000"/>
              </a:solidFill>
            </a:endParaRPr>
          </a:p>
        </p:txBody>
      </p:sp>
      <p:sp>
        <p:nvSpPr>
          <p:cNvPr id="6" name="TextBox 5"/>
          <p:cNvSpPr txBox="1"/>
          <p:nvPr/>
        </p:nvSpPr>
        <p:spPr>
          <a:xfrm>
            <a:off x="7357889" y="3077000"/>
            <a:ext cx="995935" cy="738664"/>
          </a:xfrm>
          <a:prstGeom prst="rect">
            <a:avLst/>
          </a:prstGeom>
          <a:solidFill>
            <a:schemeClr val="bg1"/>
          </a:solidFill>
          <a:ln w="38100">
            <a:solidFill>
              <a:srgbClr val="FF0000"/>
            </a:solidFill>
          </a:ln>
        </p:spPr>
        <p:txBody>
          <a:bodyPr wrap="square" rtlCol="0">
            <a:spAutoFit/>
          </a:bodyPr>
          <a:lstStyle/>
          <a:p>
            <a:pPr algn="ctr"/>
            <a:r>
              <a:rPr lang="en-US" sz="1400" dirty="0">
                <a:latin typeface="Univers LT Std 57 Cn"/>
              </a:rPr>
              <a:t>Close Down position</a:t>
            </a:r>
            <a:endParaRPr lang="en-US" sz="1400" dirty="0"/>
          </a:p>
        </p:txBody>
      </p:sp>
      <p:cxnSp>
        <p:nvCxnSpPr>
          <p:cNvPr id="8" name="Straight Connector 7"/>
          <p:cNvCxnSpPr/>
          <p:nvPr/>
        </p:nvCxnSpPr>
        <p:spPr bwMode="auto">
          <a:xfrm flipV="1">
            <a:off x="7055207" y="3882571"/>
            <a:ext cx="800650" cy="945342"/>
          </a:xfrm>
          <a:prstGeom prst="line">
            <a:avLst/>
          </a:prstGeom>
          <a:gradFill rotWithShape="0">
            <a:gsLst>
              <a:gs pos="0">
                <a:srgbClr val="45A4FD"/>
              </a:gs>
              <a:gs pos="100000">
                <a:srgbClr val="113C83"/>
              </a:gs>
            </a:gsLst>
            <a:lin ang="5400000" scaled="1"/>
          </a:gradFill>
          <a:ln w="28575" cap="flat" cmpd="sng" algn="ctr">
            <a:solidFill>
              <a:srgbClr val="FF0000"/>
            </a:solidFill>
            <a:prstDash val="dash"/>
            <a:round/>
            <a:headEnd type="none" w="med" len="med"/>
            <a:tailEnd type="none" w="med" len="med"/>
          </a:ln>
          <a:effectLst/>
        </p:spPr>
      </p:cxnSp>
      <p:cxnSp>
        <p:nvCxnSpPr>
          <p:cNvPr id="22" name="Straight Connector 7"/>
          <p:cNvCxnSpPr/>
          <p:nvPr/>
        </p:nvCxnSpPr>
        <p:spPr bwMode="auto">
          <a:xfrm flipH="1">
            <a:off x="6694874" y="5128510"/>
            <a:ext cx="2" cy="516041"/>
          </a:xfrm>
          <a:prstGeom prst="line">
            <a:avLst/>
          </a:prstGeom>
          <a:gradFill rotWithShape="0">
            <a:gsLst>
              <a:gs pos="0">
                <a:srgbClr val="45A4FD"/>
              </a:gs>
              <a:gs pos="100000">
                <a:srgbClr val="113C83"/>
              </a:gs>
            </a:gsLst>
            <a:lin ang="5400000" scaled="1"/>
          </a:gradFill>
          <a:ln w="28575" cap="flat" cmpd="sng" algn="ctr">
            <a:solidFill>
              <a:srgbClr val="FF0000"/>
            </a:solidFill>
            <a:prstDash val="dash"/>
            <a:round/>
            <a:headEnd type="none" w="med" len="med"/>
            <a:tailEnd type="none" w="med" len="med"/>
          </a:ln>
          <a:effectLst/>
        </p:spPr>
      </p:cxnSp>
      <p:sp>
        <p:nvSpPr>
          <p:cNvPr id="25" name="Tekstiruutu 34"/>
          <p:cNvSpPr txBox="1">
            <a:spLocks noChangeArrowheads="1"/>
          </p:cNvSpPr>
          <p:nvPr/>
        </p:nvSpPr>
        <p:spPr bwMode="auto">
          <a:xfrm>
            <a:off x="6813338" y="4607987"/>
            <a:ext cx="323513" cy="369332"/>
          </a:xfrm>
          <a:prstGeom prst="rect">
            <a:avLst/>
          </a:prstGeom>
          <a:noFill/>
          <a:ln w="9525">
            <a:noFill/>
            <a:miter lim="800000"/>
            <a:headEnd/>
            <a:tailEnd/>
          </a:ln>
        </p:spPr>
        <p:txBody>
          <a:bodyPr>
            <a:spAutoFit/>
          </a:bodyPr>
          <a:lstStyle/>
          <a:p>
            <a:pPr algn="ctr"/>
            <a:r>
              <a:rPr lang="fi-FI" b="1" dirty="0">
                <a:solidFill>
                  <a:srgbClr val="FF0000"/>
                </a:solidFill>
              </a:rPr>
              <a:t>x</a:t>
            </a:r>
            <a:endParaRPr lang="en-US" b="1" dirty="0">
              <a:solidFill>
                <a:srgbClr val="FF0000"/>
              </a:solidFill>
            </a:endParaRPr>
          </a:p>
        </p:txBody>
      </p:sp>
      <p:pic>
        <p:nvPicPr>
          <p:cNvPr id="27" name="Kuva 26" descr="Lea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151195">
            <a:off x="5555606" y="4763073"/>
            <a:ext cx="337258" cy="287996"/>
          </a:xfrm>
          <a:prstGeom prst="rect">
            <a:avLst/>
          </a:prstGeom>
        </p:spPr>
      </p:pic>
      <p:pic>
        <p:nvPicPr>
          <p:cNvPr id="29" name="Kuva 28" descr="Lea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467390">
            <a:off x="7351611" y="4744054"/>
            <a:ext cx="337258" cy="287996"/>
          </a:xfrm>
          <a:prstGeom prst="rect">
            <a:avLst/>
          </a:prstGeom>
        </p:spPr>
      </p:pic>
      <p:cxnSp>
        <p:nvCxnSpPr>
          <p:cNvPr id="30" name="Straight Connector 7"/>
          <p:cNvCxnSpPr/>
          <p:nvPr/>
        </p:nvCxnSpPr>
        <p:spPr bwMode="auto">
          <a:xfrm flipV="1">
            <a:off x="5860143" y="4381501"/>
            <a:ext cx="709391" cy="446412"/>
          </a:xfrm>
          <a:prstGeom prst="line">
            <a:avLst/>
          </a:prstGeom>
          <a:gradFill rotWithShape="0">
            <a:gsLst>
              <a:gs pos="0">
                <a:srgbClr val="45A4FD"/>
              </a:gs>
              <a:gs pos="100000">
                <a:srgbClr val="113C83"/>
              </a:gs>
            </a:gsLst>
            <a:lin ang="5400000" scaled="1"/>
          </a:gradFill>
          <a:ln w="6350" cap="flat" cmpd="sng" algn="ctr">
            <a:solidFill>
              <a:schemeClr val="tx1"/>
            </a:solidFill>
            <a:prstDash val="solid"/>
            <a:round/>
            <a:headEnd type="none" w="med" len="med"/>
            <a:tailEnd type="triangle" w="med" len="med"/>
          </a:ln>
          <a:effectLst/>
        </p:spPr>
      </p:cxnSp>
      <p:cxnSp>
        <p:nvCxnSpPr>
          <p:cNvPr id="33" name="Straight Connector 7"/>
          <p:cNvCxnSpPr>
            <a:stCxn id="29" idx="0"/>
          </p:cNvCxnSpPr>
          <p:nvPr/>
        </p:nvCxnSpPr>
        <p:spPr bwMode="auto">
          <a:xfrm flipH="1" flipV="1">
            <a:off x="6749302" y="4381501"/>
            <a:ext cx="657142" cy="418314"/>
          </a:xfrm>
          <a:prstGeom prst="line">
            <a:avLst/>
          </a:prstGeom>
          <a:gradFill rotWithShape="0">
            <a:gsLst>
              <a:gs pos="0">
                <a:srgbClr val="45A4FD"/>
              </a:gs>
              <a:gs pos="100000">
                <a:srgbClr val="113C83"/>
              </a:gs>
            </a:gsLst>
            <a:lin ang="5400000" scaled="1"/>
          </a:gradFill>
          <a:ln w="6350" cap="flat" cmpd="sng" algn="ctr">
            <a:solidFill>
              <a:srgbClr val="000000"/>
            </a:solidFill>
            <a:prstDash val="solid"/>
            <a:round/>
            <a:headEnd type="none" w="med" len="med"/>
            <a:tailEnd type="triangle" w="med" len="med"/>
          </a:ln>
          <a:effectLst/>
        </p:spPr>
      </p:cxnSp>
      <p:sp>
        <p:nvSpPr>
          <p:cNvPr id="19" name="Tekstiruutu 18"/>
          <p:cNvSpPr txBox="1"/>
          <p:nvPr/>
        </p:nvSpPr>
        <p:spPr>
          <a:xfrm>
            <a:off x="7572739" y="894467"/>
            <a:ext cx="1271106" cy="646331"/>
          </a:xfrm>
          <a:prstGeom prst="rect">
            <a:avLst/>
          </a:prstGeom>
          <a:noFill/>
        </p:spPr>
        <p:txBody>
          <a:bodyPr wrap="square" rtlCol="0">
            <a:spAutoFit/>
          </a:bodyPr>
          <a:lstStyle/>
          <a:p>
            <a:pPr algn="ctr"/>
            <a:r>
              <a:rPr lang="en-GB" dirty="0" smtClean="0"/>
              <a:t>HSB / page 201</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txBox="1">
            <a:spLocks/>
          </p:cNvSpPr>
          <p:nvPr/>
        </p:nvSpPr>
        <p:spPr bwMode="auto">
          <a:xfrm>
            <a:off x="427168" y="304927"/>
            <a:ext cx="8314998" cy="719138"/>
          </a:xfrm>
          <a:prstGeom prst="rect">
            <a:avLst/>
          </a:prstGeom>
          <a:noFill/>
          <a:ln w="9525">
            <a:noFill/>
            <a:miter lim="800000"/>
            <a:headEnd/>
            <a:tailEnd/>
          </a:ln>
        </p:spPr>
        <p:txBody>
          <a:bodyPr/>
          <a:lstStyle/>
          <a:p>
            <a:r>
              <a:rPr lang="fr-CH" sz="2400" b="1" dirty="0" smtClean="0">
                <a:solidFill>
                  <a:srgbClr val="FFFFFF"/>
                </a:solidFill>
                <a:latin typeface="Fiba"/>
                <a:cs typeface="Fiba"/>
              </a:rPr>
              <a:t>LEAD – OPEN ANGLE &amp; 45°</a:t>
            </a:r>
            <a:endParaRPr lang="en-US" sz="2400" b="1" dirty="0">
              <a:solidFill>
                <a:srgbClr val="FFFFFF"/>
              </a:solidFill>
              <a:latin typeface="Fiba"/>
              <a:cs typeface="Fiba"/>
            </a:endParaRPr>
          </a:p>
        </p:txBody>
      </p:sp>
      <p:pic>
        <p:nvPicPr>
          <p:cNvPr id="3" name="Sisällön paikkamerkki 2" descr="L_45°_position_ref_LOW.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prstGeom prst="roundRect">
            <a:avLst>
              <a:gd name="adj" fmla="val 11111"/>
            </a:avLst>
          </a:prstGeom>
          <a:ln w="190500" cap="rnd">
            <a:solidFill>
              <a:srgbClr val="3366FF"/>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Tekstiruutu 3"/>
          <p:cNvSpPr txBox="1"/>
          <p:nvPr/>
        </p:nvSpPr>
        <p:spPr>
          <a:xfrm>
            <a:off x="7471060" y="953870"/>
            <a:ext cx="1271106" cy="646331"/>
          </a:xfrm>
          <a:prstGeom prst="rect">
            <a:avLst/>
          </a:prstGeom>
          <a:noFill/>
        </p:spPr>
        <p:txBody>
          <a:bodyPr wrap="square" rtlCol="0">
            <a:spAutoFit/>
          </a:bodyPr>
          <a:lstStyle/>
          <a:p>
            <a:pPr algn="ctr"/>
            <a:r>
              <a:rPr lang="en-GB" dirty="0" smtClean="0"/>
              <a:t>HSB / page 201</a:t>
            </a:r>
            <a:endParaRPr lang="en-GB" dirty="0"/>
          </a:p>
        </p:txBody>
      </p:sp>
    </p:spTree>
    <p:extLst>
      <p:ext uri="{BB962C8B-B14F-4D97-AF65-F5344CB8AC3E}">
        <p14:creationId xmlns:p14="http://schemas.microsoft.com/office/powerpoint/2010/main" val="4266183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27168" y="304927"/>
            <a:ext cx="8314998" cy="719138"/>
          </a:xfrm>
          <a:prstGeom prst="rect">
            <a:avLst/>
          </a:prstGeom>
          <a:noFill/>
          <a:ln w="9525">
            <a:noFill/>
            <a:miter lim="800000"/>
            <a:headEnd/>
            <a:tailEnd/>
          </a:ln>
        </p:spPr>
        <p:txBody>
          <a:bodyPr/>
          <a:lstStyle/>
          <a:p>
            <a:r>
              <a:rPr lang="fr-CH" sz="2400" b="1" dirty="0" smtClean="0">
                <a:solidFill>
                  <a:schemeClr val="bg1"/>
                </a:solidFill>
                <a:latin typeface="Fiba"/>
                <a:cs typeface="Fiba"/>
              </a:rPr>
              <a:t>LEAD – OPEN ANGLE &amp; 45°</a:t>
            </a:r>
            <a:endParaRPr lang="en-US" sz="2400" b="1" dirty="0">
              <a:solidFill>
                <a:schemeClr val="bg1"/>
              </a:solidFill>
              <a:latin typeface="Fiba"/>
              <a:cs typeface="Fiba"/>
            </a:endParaRPr>
          </a:p>
        </p:txBody>
      </p:sp>
      <p:pic>
        <p:nvPicPr>
          <p:cNvPr id="5" name="Sisällön paikkamerkki 4" descr="L_45°_position_noref_LOW.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prstGeom prst="roundRect">
            <a:avLst>
              <a:gd name="adj" fmla="val 11111"/>
            </a:avLst>
          </a:prstGeom>
          <a:ln w="190500" cap="rnd">
            <a:solidFill>
              <a:srgbClr val="3366FF"/>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Tekstiruutu 5"/>
          <p:cNvSpPr txBox="1"/>
          <p:nvPr/>
        </p:nvSpPr>
        <p:spPr>
          <a:xfrm>
            <a:off x="7471060" y="953870"/>
            <a:ext cx="1271106" cy="646331"/>
          </a:xfrm>
          <a:prstGeom prst="rect">
            <a:avLst/>
          </a:prstGeom>
          <a:noFill/>
        </p:spPr>
        <p:txBody>
          <a:bodyPr wrap="square" rtlCol="0">
            <a:spAutoFit/>
          </a:bodyPr>
          <a:lstStyle/>
          <a:p>
            <a:pPr algn="ctr"/>
            <a:r>
              <a:rPr lang="en-GB" dirty="0" smtClean="0"/>
              <a:t>HSB / page 201</a:t>
            </a:r>
            <a:endParaRPr lang="en-GB" dirty="0"/>
          </a:p>
        </p:txBody>
      </p:sp>
    </p:spTree>
    <p:extLst>
      <p:ext uri="{BB962C8B-B14F-4D97-AF65-F5344CB8AC3E}">
        <p14:creationId xmlns:p14="http://schemas.microsoft.com/office/powerpoint/2010/main" val="974330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Kuva 23" descr="court_ver.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99128" y="1904285"/>
            <a:ext cx="4816432" cy="3949024"/>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8" name="Title 1"/>
          <p:cNvSpPr txBox="1">
            <a:spLocks/>
          </p:cNvSpPr>
          <p:nvPr/>
        </p:nvSpPr>
        <p:spPr bwMode="auto">
          <a:xfrm>
            <a:off x="311883" y="267056"/>
            <a:ext cx="8314998" cy="719138"/>
          </a:xfrm>
          <a:prstGeom prst="rect">
            <a:avLst/>
          </a:prstGeom>
          <a:noFill/>
          <a:ln w="9525">
            <a:noFill/>
            <a:miter lim="800000"/>
            <a:headEnd/>
            <a:tailEnd/>
          </a:ln>
        </p:spPr>
        <p:txBody>
          <a:bodyPr/>
          <a:lstStyle/>
          <a:p>
            <a:r>
              <a:rPr lang="fr-CH" sz="2400" b="1" dirty="0" smtClean="0">
                <a:solidFill>
                  <a:schemeClr val="bg1"/>
                </a:solidFill>
                <a:latin typeface="Fiba"/>
                <a:cs typeface="Fiba"/>
              </a:rPr>
              <a:t>lead– cross call SLIDE</a:t>
            </a:r>
            <a:endParaRPr lang="en-US" sz="2400" b="1" dirty="0">
              <a:solidFill>
                <a:schemeClr val="bg1"/>
              </a:solidFill>
              <a:latin typeface="Fiba"/>
              <a:cs typeface="Fiba"/>
            </a:endParaRPr>
          </a:p>
        </p:txBody>
      </p:sp>
      <p:pic>
        <p:nvPicPr>
          <p:cNvPr id="26" name="Kuva 25" descr="Cente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4614926">
            <a:off x="7332483" y="3563785"/>
            <a:ext cx="421575" cy="359997"/>
          </a:xfrm>
          <a:prstGeom prst="rect">
            <a:avLst/>
          </a:prstGeom>
        </p:spPr>
      </p:pic>
      <p:pic>
        <p:nvPicPr>
          <p:cNvPr id="29" name="Kuva 28" descr="A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9727" y="3506193"/>
            <a:ext cx="288239" cy="288239"/>
          </a:xfrm>
          <a:prstGeom prst="rect">
            <a:avLst/>
          </a:prstGeom>
        </p:spPr>
      </p:pic>
      <p:pic>
        <p:nvPicPr>
          <p:cNvPr id="30" name="Kuva 29" descr="B5.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93468" y="3811889"/>
            <a:ext cx="288239" cy="288239"/>
          </a:xfrm>
          <a:prstGeom prst="rect">
            <a:avLst/>
          </a:prstGeom>
        </p:spPr>
      </p:pic>
      <p:pic>
        <p:nvPicPr>
          <p:cNvPr id="31" name="Picture 12" descr="pilot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43006" y="3451747"/>
            <a:ext cx="473442" cy="393293"/>
          </a:xfrm>
          <a:prstGeom prst="rect">
            <a:avLst/>
          </a:prstGeom>
          <a:noFill/>
          <a:ln w="9525">
            <a:noFill/>
            <a:miter lim="800000"/>
            <a:headEnd/>
            <a:tailEnd/>
          </a:ln>
        </p:spPr>
      </p:pic>
      <p:pic>
        <p:nvPicPr>
          <p:cNvPr id="28" name="Kuva 27" descr="Lead.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788976">
            <a:off x="4717312" y="4917555"/>
            <a:ext cx="432000" cy="368899"/>
          </a:xfrm>
          <a:prstGeom prst="rect">
            <a:avLst/>
          </a:prstGeom>
        </p:spPr>
      </p:pic>
      <p:pic>
        <p:nvPicPr>
          <p:cNvPr id="27" name="Kuva 26" descr="Trail.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8818816">
            <a:off x="4304378" y="2741595"/>
            <a:ext cx="421575" cy="359997"/>
          </a:xfrm>
          <a:prstGeom prst="rect">
            <a:avLst/>
          </a:prstGeom>
        </p:spPr>
      </p:pic>
      <p:cxnSp>
        <p:nvCxnSpPr>
          <p:cNvPr id="17" name="Suora nuoliyhdysviiva 16"/>
          <p:cNvCxnSpPr/>
          <p:nvPr/>
        </p:nvCxnSpPr>
        <p:spPr>
          <a:xfrm>
            <a:off x="7197747" y="3317836"/>
            <a:ext cx="205605" cy="267821"/>
          </a:xfrm>
          <a:prstGeom prst="straightConnector1">
            <a:avLst/>
          </a:prstGeom>
          <a:ln w="57150" cmpd="sng">
            <a:solidFill>
              <a:srgbClr val="000000"/>
            </a:solidFill>
            <a:prstDash val="sysDash"/>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14" name="Group 160"/>
          <p:cNvGrpSpPr>
            <a:grpSpLocks/>
          </p:cNvGrpSpPr>
          <p:nvPr/>
        </p:nvGrpSpPr>
        <p:grpSpPr bwMode="auto">
          <a:xfrm rot="9488215">
            <a:off x="5019919" y="4268993"/>
            <a:ext cx="2465849" cy="941391"/>
            <a:chOff x="3949" y="1960"/>
            <a:chExt cx="2259" cy="593"/>
          </a:xfrm>
        </p:grpSpPr>
        <p:grpSp>
          <p:nvGrpSpPr>
            <p:cNvPr id="15" name="Group 38"/>
            <p:cNvGrpSpPr>
              <a:grpSpLocks/>
            </p:cNvGrpSpPr>
            <p:nvPr/>
          </p:nvGrpSpPr>
          <p:grpSpPr bwMode="auto">
            <a:xfrm>
              <a:off x="3949" y="2267"/>
              <a:ext cx="1220" cy="286"/>
              <a:chOff x="6095" y="8403"/>
              <a:chExt cx="1365" cy="332"/>
            </a:xfrm>
          </p:grpSpPr>
          <p:sp>
            <p:nvSpPr>
              <p:cNvPr id="20" name="Freeform 39"/>
              <p:cNvSpPr>
                <a:spLocks/>
              </p:cNvSpPr>
              <p:nvPr/>
            </p:nvSpPr>
            <p:spPr bwMode="auto">
              <a:xfrm rot="20024957">
                <a:off x="6095" y="8403"/>
                <a:ext cx="1025" cy="332"/>
              </a:xfrm>
              <a:custGeom>
                <a:avLst/>
                <a:gdLst>
                  <a:gd name="T0" fmla="*/ 0 w 1082"/>
                  <a:gd name="T1" fmla="*/ 150 h 150"/>
                  <a:gd name="T2" fmla="*/ 142 w 1082"/>
                  <a:gd name="T3" fmla="*/ 8 h 150"/>
                  <a:gd name="T4" fmla="*/ 284 w 1082"/>
                  <a:gd name="T5" fmla="*/ 150 h 150"/>
                  <a:gd name="T6" fmla="*/ 426 w 1082"/>
                  <a:gd name="T7" fmla="*/ 8 h 150"/>
                  <a:gd name="T8" fmla="*/ 568 w 1082"/>
                  <a:gd name="T9" fmla="*/ 150 h 150"/>
                  <a:gd name="T10" fmla="*/ 710 w 1082"/>
                  <a:gd name="T11" fmla="*/ 8 h 150"/>
                  <a:gd name="T12" fmla="*/ 852 w 1082"/>
                  <a:gd name="T13" fmla="*/ 150 h 150"/>
                  <a:gd name="T14" fmla="*/ 994 w 1082"/>
                  <a:gd name="T15" fmla="*/ 8 h 150"/>
                  <a:gd name="T16" fmla="*/ 1082 w 1082"/>
                  <a:gd name="T17" fmla="*/ 102 h 150"/>
                  <a:gd name="connsiteX0" fmla="*/ 0 w 10000"/>
                  <a:gd name="connsiteY0" fmla="*/ 17238 h 17346"/>
                  <a:gd name="connsiteX1" fmla="*/ 1312 w 10000"/>
                  <a:gd name="connsiteY1" fmla="*/ 7771 h 17346"/>
                  <a:gd name="connsiteX2" fmla="*/ 2625 w 10000"/>
                  <a:gd name="connsiteY2" fmla="*/ 17238 h 17346"/>
                  <a:gd name="connsiteX3" fmla="*/ 4145 w 10000"/>
                  <a:gd name="connsiteY3" fmla="*/ 0 h 17346"/>
                  <a:gd name="connsiteX4" fmla="*/ 5250 w 10000"/>
                  <a:gd name="connsiteY4" fmla="*/ 17238 h 17346"/>
                  <a:gd name="connsiteX5" fmla="*/ 6562 w 10000"/>
                  <a:gd name="connsiteY5" fmla="*/ 7771 h 17346"/>
                  <a:gd name="connsiteX6" fmla="*/ 7874 w 10000"/>
                  <a:gd name="connsiteY6" fmla="*/ 17238 h 17346"/>
                  <a:gd name="connsiteX7" fmla="*/ 9187 w 10000"/>
                  <a:gd name="connsiteY7" fmla="*/ 7771 h 17346"/>
                  <a:gd name="connsiteX8" fmla="*/ 10000 w 10000"/>
                  <a:gd name="connsiteY8" fmla="*/ 14038 h 17346"/>
                  <a:gd name="connsiteX0" fmla="*/ 0 w 10000"/>
                  <a:gd name="connsiteY0" fmla="*/ 17343 h 17451"/>
                  <a:gd name="connsiteX1" fmla="*/ 1312 w 10000"/>
                  <a:gd name="connsiteY1" fmla="*/ 7876 h 17451"/>
                  <a:gd name="connsiteX2" fmla="*/ 2495 w 10000"/>
                  <a:gd name="connsiteY2" fmla="*/ 10006 h 17451"/>
                  <a:gd name="connsiteX3" fmla="*/ 4145 w 10000"/>
                  <a:gd name="connsiteY3" fmla="*/ 105 h 17451"/>
                  <a:gd name="connsiteX4" fmla="*/ 5250 w 10000"/>
                  <a:gd name="connsiteY4" fmla="*/ 17343 h 17451"/>
                  <a:gd name="connsiteX5" fmla="*/ 6562 w 10000"/>
                  <a:gd name="connsiteY5" fmla="*/ 7876 h 17451"/>
                  <a:gd name="connsiteX6" fmla="*/ 7874 w 10000"/>
                  <a:gd name="connsiteY6" fmla="*/ 17343 h 17451"/>
                  <a:gd name="connsiteX7" fmla="*/ 9187 w 10000"/>
                  <a:gd name="connsiteY7" fmla="*/ 7876 h 17451"/>
                  <a:gd name="connsiteX8" fmla="*/ 10000 w 10000"/>
                  <a:gd name="connsiteY8" fmla="*/ 14143 h 17451"/>
                  <a:gd name="connsiteX0" fmla="*/ 0 w 10000"/>
                  <a:gd name="connsiteY0" fmla="*/ 15299 h 15360"/>
                  <a:gd name="connsiteX1" fmla="*/ 1312 w 10000"/>
                  <a:gd name="connsiteY1" fmla="*/ 5832 h 15360"/>
                  <a:gd name="connsiteX2" fmla="*/ 2495 w 10000"/>
                  <a:gd name="connsiteY2" fmla="*/ 7962 h 15360"/>
                  <a:gd name="connsiteX3" fmla="*/ 4299 w 10000"/>
                  <a:gd name="connsiteY3" fmla="*/ 126 h 15360"/>
                  <a:gd name="connsiteX4" fmla="*/ 5250 w 10000"/>
                  <a:gd name="connsiteY4" fmla="*/ 15299 h 15360"/>
                  <a:gd name="connsiteX5" fmla="*/ 6562 w 10000"/>
                  <a:gd name="connsiteY5" fmla="*/ 5832 h 15360"/>
                  <a:gd name="connsiteX6" fmla="*/ 7874 w 10000"/>
                  <a:gd name="connsiteY6" fmla="*/ 15299 h 15360"/>
                  <a:gd name="connsiteX7" fmla="*/ 9187 w 10000"/>
                  <a:gd name="connsiteY7" fmla="*/ 5832 h 15360"/>
                  <a:gd name="connsiteX8" fmla="*/ 10000 w 10000"/>
                  <a:gd name="connsiteY8" fmla="*/ 12099 h 15360"/>
                  <a:gd name="connsiteX0" fmla="*/ 0 w 10000"/>
                  <a:gd name="connsiteY0" fmla="*/ 15175 h 15175"/>
                  <a:gd name="connsiteX1" fmla="*/ 1312 w 10000"/>
                  <a:gd name="connsiteY1" fmla="*/ 5708 h 15175"/>
                  <a:gd name="connsiteX2" fmla="*/ 2495 w 10000"/>
                  <a:gd name="connsiteY2" fmla="*/ 7838 h 15175"/>
                  <a:gd name="connsiteX3" fmla="*/ 4299 w 10000"/>
                  <a:gd name="connsiteY3" fmla="*/ 2 h 15175"/>
                  <a:gd name="connsiteX4" fmla="*/ 5671 w 10000"/>
                  <a:gd name="connsiteY4" fmla="*/ 8439 h 15175"/>
                  <a:gd name="connsiteX5" fmla="*/ 6562 w 10000"/>
                  <a:gd name="connsiteY5" fmla="*/ 5708 h 15175"/>
                  <a:gd name="connsiteX6" fmla="*/ 7874 w 10000"/>
                  <a:gd name="connsiteY6" fmla="*/ 15175 h 15175"/>
                  <a:gd name="connsiteX7" fmla="*/ 9187 w 10000"/>
                  <a:gd name="connsiteY7" fmla="*/ 5708 h 15175"/>
                  <a:gd name="connsiteX8" fmla="*/ 10000 w 10000"/>
                  <a:gd name="connsiteY8" fmla="*/ 11975 h 15175"/>
                  <a:gd name="connsiteX0" fmla="*/ 0 w 10000"/>
                  <a:gd name="connsiteY0" fmla="*/ 15211 h 15211"/>
                  <a:gd name="connsiteX1" fmla="*/ 1312 w 10000"/>
                  <a:gd name="connsiteY1" fmla="*/ 5744 h 15211"/>
                  <a:gd name="connsiteX2" fmla="*/ 2495 w 10000"/>
                  <a:gd name="connsiteY2" fmla="*/ 7874 h 15211"/>
                  <a:gd name="connsiteX3" fmla="*/ 4299 w 10000"/>
                  <a:gd name="connsiteY3" fmla="*/ 38 h 15211"/>
                  <a:gd name="connsiteX4" fmla="*/ 5221 w 10000"/>
                  <a:gd name="connsiteY4" fmla="*/ 11731 h 15211"/>
                  <a:gd name="connsiteX5" fmla="*/ 6562 w 10000"/>
                  <a:gd name="connsiteY5" fmla="*/ 5744 h 15211"/>
                  <a:gd name="connsiteX6" fmla="*/ 7874 w 10000"/>
                  <a:gd name="connsiteY6" fmla="*/ 15211 h 15211"/>
                  <a:gd name="connsiteX7" fmla="*/ 9187 w 10000"/>
                  <a:gd name="connsiteY7" fmla="*/ 5744 h 15211"/>
                  <a:gd name="connsiteX8" fmla="*/ 10000 w 10000"/>
                  <a:gd name="connsiteY8" fmla="*/ 12011 h 15211"/>
                  <a:gd name="connsiteX0" fmla="*/ 0 w 10000"/>
                  <a:gd name="connsiteY0" fmla="*/ 15210 h 15210"/>
                  <a:gd name="connsiteX1" fmla="*/ 1312 w 10000"/>
                  <a:gd name="connsiteY1" fmla="*/ 5743 h 15210"/>
                  <a:gd name="connsiteX2" fmla="*/ 3518 w 10000"/>
                  <a:gd name="connsiteY2" fmla="*/ 7997 h 15210"/>
                  <a:gd name="connsiteX3" fmla="*/ 4299 w 10000"/>
                  <a:gd name="connsiteY3" fmla="*/ 37 h 15210"/>
                  <a:gd name="connsiteX4" fmla="*/ 5221 w 10000"/>
                  <a:gd name="connsiteY4" fmla="*/ 11730 h 15210"/>
                  <a:gd name="connsiteX5" fmla="*/ 6562 w 10000"/>
                  <a:gd name="connsiteY5" fmla="*/ 5743 h 15210"/>
                  <a:gd name="connsiteX6" fmla="*/ 7874 w 10000"/>
                  <a:gd name="connsiteY6" fmla="*/ 15210 h 15210"/>
                  <a:gd name="connsiteX7" fmla="*/ 9187 w 10000"/>
                  <a:gd name="connsiteY7" fmla="*/ 5743 h 15210"/>
                  <a:gd name="connsiteX8" fmla="*/ 10000 w 10000"/>
                  <a:gd name="connsiteY8" fmla="*/ 12010 h 15210"/>
                  <a:gd name="connsiteX0" fmla="*/ 0 w 10000"/>
                  <a:gd name="connsiteY0" fmla="*/ 15225 h 15225"/>
                  <a:gd name="connsiteX1" fmla="*/ 1312 w 10000"/>
                  <a:gd name="connsiteY1" fmla="*/ 5758 h 15225"/>
                  <a:gd name="connsiteX2" fmla="*/ 3240 w 10000"/>
                  <a:gd name="connsiteY2" fmla="*/ 7374 h 15225"/>
                  <a:gd name="connsiteX3" fmla="*/ 4299 w 10000"/>
                  <a:gd name="connsiteY3" fmla="*/ 52 h 15225"/>
                  <a:gd name="connsiteX4" fmla="*/ 5221 w 10000"/>
                  <a:gd name="connsiteY4" fmla="*/ 11745 h 15225"/>
                  <a:gd name="connsiteX5" fmla="*/ 6562 w 10000"/>
                  <a:gd name="connsiteY5" fmla="*/ 5758 h 15225"/>
                  <a:gd name="connsiteX6" fmla="*/ 7874 w 10000"/>
                  <a:gd name="connsiteY6" fmla="*/ 15225 h 15225"/>
                  <a:gd name="connsiteX7" fmla="*/ 9187 w 10000"/>
                  <a:gd name="connsiteY7" fmla="*/ 5758 h 15225"/>
                  <a:gd name="connsiteX8" fmla="*/ 10000 w 10000"/>
                  <a:gd name="connsiteY8" fmla="*/ 12025 h 15225"/>
                  <a:gd name="connsiteX0" fmla="*/ 0 w 10000"/>
                  <a:gd name="connsiteY0" fmla="*/ 15221 h 15221"/>
                  <a:gd name="connsiteX1" fmla="*/ 1407 w 10000"/>
                  <a:gd name="connsiteY1" fmla="*/ 832 h 15221"/>
                  <a:gd name="connsiteX2" fmla="*/ 3240 w 10000"/>
                  <a:gd name="connsiteY2" fmla="*/ 7370 h 15221"/>
                  <a:gd name="connsiteX3" fmla="*/ 4299 w 10000"/>
                  <a:gd name="connsiteY3" fmla="*/ 48 h 15221"/>
                  <a:gd name="connsiteX4" fmla="*/ 5221 w 10000"/>
                  <a:gd name="connsiteY4" fmla="*/ 11741 h 15221"/>
                  <a:gd name="connsiteX5" fmla="*/ 6562 w 10000"/>
                  <a:gd name="connsiteY5" fmla="*/ 5754 h 15221"/>
                  <a:gd name="connsiteX6" fmla="*/ 7874 w 10000"/>
                  <a:gd name="connsiteY6" fmla="*/ 15221 h 15221"/>
                  <a:gd name="connsiteX7" fmla="*/ 9187 w 10000"/>
                  <a:gd name="connsiteY7" fmla="*/ 5754 h 15221"/>
                  <a:gd name="connsiteX8" fmla="*/ 10000 w 10000"/>
                  <a:gd name="connsiteY8" fmla="*/ 12021 h 15221"/>
                  <a:gd name="connsiteX0" fmla="*/ 0 w 10000"/>
                  <a:gd name="connsiteY0" fmla="*/ 15221 h 19777"/>
                  <a:gd name="connsiteX1" fmla="*/ 1407 w 10000"/>
                  <a:gd name="connsiteY1" fmla="*/ 832 h 19777"/>
                  <a:gd name="connsiteX2" fmla="*/ 3240 w 10000"/>
                  <a:gd name="connsiteY2" fmla="*/ 7370 h 19777"/>
                  <a:gd name="connsiteX3" fmla="*/ 4299 w 10000"/>
                  <a:gd name="connsiteY3" fmla="*/ 48 h 19777"/>
                  <a:gd name="connsiteX4" fmla="*/ 5221 w 10000"/>
                  <a:gd name="connsiteY4" fmla="*/ 11741 h 19777"/>
                  <a:gd name="connsiteX5" fmla="*/ 6562 w 10000"/>
                  <a:gd name="connsiteY5" fmla="*/ 5754 h 19777"/>
                  <a:gd name="connsiteX6" fmla="*/ 7844 w 10000"/>
                  <a:gd name="connsiteY6" fmla="*/ 19777 h 19777"/>
                  <a:gd name="connsiteX7" fmla="*/ 9187 w 10000"/>
                  <a:gd name="connsiteY7" fmla="*/ 5754 h 19777"/>
                  <a:gd name="connsiteX8" fmla="*/ 10000 w 10000"/>
                  <a:gd name="connsiteY8" fmla="*/ 12021 h 19777"/>
                  <a:gd name="connsiteX0" fmla="*/ 0 w 10561"/>
                  <a:gd name="connsiteY0" fmla="*/ 15221 h 22045"/>
                  <a:gd name="connsiteX1" fmla="*/ 1407 w 10561"/>
                  <a:gd name="connsiteY1" fmla="*/ 832 h 22045"/>
                  <a:gd name="connsiteX2" fmla="*/ 3240 w 10561"/>
                  <a:gd name="connsiteY2" fmla="*/ 7370 h 22045"/>
                  <a:gd name="connsiteX3" fmla="*/ 4299 w 10561"/>
                  <a:gd name="connsiteY3" fmla="*/ 48 h 22045"/>
                  <a:gd name="connsiteX4" fmla="*/ 5221 w 10561"/>
                  <a:gd name="connsiteY4" fmla="*/ 11741 h 22045"/>
                  <a:gd name="connsiteX5" fmla="*/ 6562 w 10561"/>
                  <a:gd name="connsiteY5" fmla="*/ 5754 h 22045"/>
                  <a:gd name="connsiteX6" fmla="*/ 7844 w 10561"/>
                  <a:gd name="connsiteY6" fmla="*/ 19777 h 22045"/>
                  <a:gd name="connsiteX7" fmla="*/ 9187 w 10561"/>
                  <a:gd name="connsiteY7" fmla="*/ 5754 h 22045"/>
                  <a:gd name="connsiteX8" fmla="*/ 10561 w 10561"/>
                  <a:gd name="connsiteY8" fmla="*/ 22045 h 22045"/>
                  <a:gd name="connsiteX0" fmla="*/ 0 w 10561"/>
                  <a:gd name="connsiteY0" fmla="*/ 15221 h 22045"/>
                  <a:gd name="connsiteX1" fmla="*/ 1407 w 10561"/>
                  <a:gd name="connsiteY1" fmla="*/ 832 h 22045"/>
                  <a:gd name="connsiteX2" fmla="*/ 3240 w 10561"/>
                  <a:gd name="connsiteY2" fmla="*/ 7370 h 22045"/>
                  <a:gd name="connsiteX3" fmla="*/ 4299 w 10561"/>
                  <a:gd name="connsiteY3" fmla="*/ 48 h 22045"/>
                  <a:gd name="connsiteX4" fmla="*/ 5221 w 10561"/>
                  <a:gd name="connsiteY4" fmla="*/ 11741 h 22045"/>
                  <a:gd name="connsiteX5" fmla="*/ 6562 w 10561"/>
                  <a:gd name="connsiteY5" fmla="*/ 5754 h 22045"/>
                  <a:gd name="connsiteX6" fmla="*/ 7844 w 10561"/>
                  <a:gd name="connsiteY6" fmla="*/ 19777 h 22045"/>
                  <a:gd name="connsiteX7" fmla="*/ 9240 w 10561"/>
                  <a:gd name="connsiteY7" fmla="*/ 12049 h 22045"/>
                  <a:gd name="connsiteX8" fmla="*/ 10561 w 10561"/>
                  <a:gd name="connsiteY8" fmla="*/ 22045 h 2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1" h="22045">
                    <a:moveTo>
                      <a:pt x="0" y="15221"/>
                    </a:moveTo>
                    <a:cubicBezTo>
                      <a:pt x="434" y="10488"/>
                      <a:pt x="867" y="2141"/>
                      <a:pt x="1407" y="832"/>
                    </a:cubicBezTo>
                    <a:cubicBezTo>
                      <a:pt x="1947" y="-476"/>
                      <a:pt x="2758" y="7501"/>
                      <a:pt x="3240" y="7370"/>
                    </a:cubicBezTo>
                    <a:cubicBezTo>
                      <a:pt x="3722" y="7239"/>
                      <a:pt x="3969" y="-680"/>
                      <a:pt x="4299" y="48"/>
                    </a:cubicBezTo>
                    <a:cubicBezTo>
                      <a:pt x="4629" y="776"/>
                      <a:pt x="4844" y="10790"/>
                      <a:pt x="5221" y="11741"/>
                    </a:cubicBezTo>
                    <a:cubicBezTo>
                      <a:pt x="5598" y="12692"/>
                      <a:pt x="6125" y="4415"/>
                      <a:pt x="6562" y="5754"/>
                    </a:cubicBezTo>
                    <a:cubicBezTo>
                      <a:pt x="6999" y="7093"/>
                      <a:pt x="7398" y="18728"/>
                      <a:pt x="7844" y="19777"/>
                    </a:cubicBezTo>
                    <a:cubicBezTo>
                      <a:pt x="8290" y="20826"/>
                      <a:pt x="8888" y="12583"/>
                      <a:pt x="9240" y="12049"/>
                    </a:cubicBezTo>
                    <a:cubicBezTo>
                      <a:pt x="9591" y="11516"/>
                      <a:pt x="10395" y="20778"/>
                      <a:pt x="10561" y="22045"/>
                    </a:cubicBezTo>
                  </a:path>
                </a:pathLst>
              </a:custGeom>
              <a:noFill/>
              <a:ln w="38100" cmpd="sng">
                <a:solidFill>
                  <a:schemeClr val="hlink"/>
                </a:solidFill>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 name="Freeform 40"/>
              <p:cNvSpPr>
                <a:spLocks/>
              </p:cNvSpPr>
              <p:nvPr/>
            </p:nvSpPr>
            <p:spPr bwMode="auto">
              <a:xfrm flipV="1">
                <a:off x="7170" y="8495"/>
                <a:ext cx="290" cy="46"/>
              </a:xfrm>
              <a:custGeom>
                <a:avLst/>
                <a:gdLst>
                  <a:gd name="T0" fmla="*/ 0 w 240"/>
                  <a:gd name="T1" fmla="*/ 0 h 1"/>
                  <a:gd name="T2" fmla="*/ 240 w 240"/>
                  <a:gd name="T3" fmla="*/ 0 h 1"/>
                </a:gdLst>
                <a:ahLst/>
                <a:cxnLst>
                  <a:cxn ang="0">
                    <a:pos x="T0" y="T1"/>
                  </a:cxn>
                  <a:cxn ang="0">
                    <a:pos x="T2" y="T3"/>
                  </a:cxn>
                </a:cxnLst>
                <a:rect l="0" t="0" r="r" b="b"/>
                <a:pathLst>
                  <a:path w="240" h="1">
                    <a:moveTo>
                      <a:pt x="0" y="0"/>
                    </a:moveTo>
                    <a:lnTo>
                      <a:pt x="240" y="0"/>
                    </a:lnTo>
                  </a:path>
                </a:pathLst>
              </a:custGeom>
              <a:noFill/>
              <a:ln w="38100" cmpd="sng">
                <a:solidFill>
                  <a:schemeClr val="hlink"/>
                </a:solidFill>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6" name="Text Box 70"/>
            <p:cNvSpPr txBox="1">
              <a:spLocks noChangeArrowheads="1"/>
            </p:cNvSpPr>
            <p:nvPr/>
          </p:nvSpPr>
          <p:spPr bwMode="auto">
            <a:xfrm>
              <a:off x="6092" y="1960"/>
              <a:ext cx="11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s-ES_tradnl" dirty="0">
                <a:latin typeface="Times New Roman" charset="0"/>
              </a:endParaRPr>
            </a:p>
          </p:txBody>
        </p:sp>
      </p:grpSp>
      <p:pic>
        <p:nvPicPr>
          <p:cNvPr id="23" name="Kuva 22" descr="Whistle.jpg"/>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649202">
            <a:off x="4790662" y="4792458"/>
            <a:ext cx="285302" cy="285302"/>
          </a:xfrm>
          <a:prstGeom prst="rect">
            <a:avLst/>
          </a:prstGeom>
        </p:spPr>
      </p:pic>
      <p:sp>
        <p:nvSpPr>
          <p:cNvPr id="25" name="Tekstiruutu 24"/>
          <p:cNvSpPr txBox="1"/>
          <p:nvPr/>
        </p:nvSpPr>
        <p:spPr>
          <a:xfrm>
            <a:off x="4327906" y="3444930"/>
            <a:ext cx="1347400" cy="400110"/>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nchor="ctr">
            <a:spAutoFit/>
          </a:bodyPr>
          <a:lstStyle/>
          <a:p>
            <a:pPr algn="ctr"/>
            <a:r>
              <a:rPr lang="fi-FI" sz="2000" dirty="0" err="1" smtClean="0">
                <a:solidFill>
                  <a:schemeClr val="bg1"/>
                </a:solidFill>
                <a:latin typeface="Fiba" charset="0"/>
                <a:ea typeface="Fiba" charset="0"/>
                <a:cs typeface="Fiba" charset="0"/>
              </a:rPr>
              <a:t>Incorrect</a:t>
            </a:r>
            <a:endParaRPr lang="fi-FI" sz="2000" dirty="0" smtClean="0">
              <a:solidFill>
                <a:schemeClr val="bg1"/>
              </a:solidFill>
              <a:latin typeface="Fiba" charset="0"/>
              <a:ea typeface="Fiba" charset="0"/>
              <a:cs typeface="Fiba" charset="0"/>
            </a:endParaRPr>
          </a:p>
        </p:txBody>
      </p:sp>
      <p:cxnSp>
        <p:nvCxnSpPr>
          <p:cNvPr id="32" name="Suora nuoliyhdysviiva 30"/>
          <p:cNvCxnSpPr>
            <a:cxnSpLocks noChangeShapeType="1"/>
          </p:cNvCxnSpPr>
          <p:nvPr/>
        </p:nvCxnSpPr>
        <p:spPr bwMode="auto">
          <a:xfrm flipV="1">
            <a:off x="5196345" y="4562369"/>
            <a:ext cx="1143128" cy="405033"/>
          </a:xfrm>
          <a:prstGeom prst="straightConnector1">
            <a:avLst/>
          </a:prstGeom>
          <a:noFill/>
          <a:ln w="38100" cmpd="sng" algn="ctr">
            <a:solidFill>
              <a:srgbClr val="0070C0"/>
            </a:solidFill>
            <a:prstDash val="solid"/>
            <a:round/>
            <a:headEnd type="none"/>
            <a:tailEnd type="triangle" w="med" len="med"/>
          </a:ln>
        </p:spPr>
      </p:cxnSp>
      <p:sp>
        <p:nvSpPr>
          <p:cNvPr id="19" name="Sisällön paikkamerkki 2"/>
          <p:cNvSpPr txBox="1">
            <a:spLocks/>
          </p:cNvSpPr>
          <p:nvPr/>
        </p:nvSpPr>
        <p:spPr>
          <a:xfrm>
            <a:off x="191639" y="2352285"/>
            <a:ext cx="2965422" cy="3207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660066"/>
              </a:buClr>
              <a:buFont typeface="Wingdings" charset="2"/>
              <a:buChar char="ü"/>
            </a:pPr>
            <a:r>
              <a:rPr lang="en-US" sz="2400" dirty="0" smtClean="0">
                <a:latin typeface="Univers LT Std 57 Cn"/>
              </a:rPr>
              <a:t>Analyses prove that called made by Lead on </a:t>
            </a:r>
            <a:r>
              <a:rPr lang="en-US" sz="2400" dirty="0" err="1" smtClean="0">
                <a:latin typeface="Univers LT Std 57 Cn"/>
              </a:rPr>
              <a:t>weakside</a:t>
            </a:r>
            <a:r>
              <a:rPr lang="en-US" sz="2400" dirty="0" smtClean="0">
                <a:latin typeface="Univers LT Std 57 Cn"/>
              </a:rPr>
              <a:t> drives are 70% incorrect.</a:t>
            </a:r>
          </a:p>
          <a:p>
            <a:pPr>
              <a:buClr>
                <a:srgbClr val="660066"/>
              </a:buClr>
              <a:buFont typeface="Wingdings" charset="2"/>
              <a:buChar char="ü"/>
            </a:pPr>
            <a:r>
              <a:rPr lang="en-US" sz="2400" dirty="0" smtClean="0">
                <a:latin typeface="Univers LT Std 57 Cn"/>
              </a:rPr>
              <a:t>Lead has to trust that Centre will cover the play</a:t>
            </a:r>
            <a:endParaRPr lang="en-US" sz="1600" dirty="0" smtClean="0">
              <a:latin typeface="Univers LT Std 57 Cn"/>
            </a:endParaRPr>
          </a:p>
          <a:p>
            <a:endParaRPr lang="en-US" sz="1400" dirty="0">
              <a:latin typeface="Univers LT Std 57 Cn"/>
            </a:endParaRPr>
          </a:p>
        </p:txBody>
      </p:sp>
      <p:sp>
        <p:nvSpPr>
          <p:cNvPr id="21" name="Tekstiruutu 20"/>
          <p:cNvSpPr txBox="1"/>
          <p:nvPr/>
        </p:nvSpPr>
        <p:spPr>
          <a:xfrm>
            <a:off x="7471060" y="953870"/>
            <a:ext cx="1271106" cy="646331"/>
          </a:xfrm>
          <a:prstGeom prst="rect">
            <a:avLst/>
          </a:prstGeom>
          <a:noFill/>
        </p:spPr>
        <p:txBody>
          <a:bodyPr wrap="square" rtlCol="0">
            <a:spAutoFit/>
          </a:bodyPr>
          <a:lstStyle/>
          <a:p>
            <a:pPr algn="ctr"/>
            <a:r>
              <a:rPr lang="en-GB" dirty="0" smtClean="0"/>
              <a:t>HSB / page 205-206</a:t>
            </a:r>
            <a:endParaRPr lang="en-GB" dirty="0"/>
          </a:p>
        </p:txBody>
      </p:sp>
    </p:spTree>
    <p:extLst>
      <p:ext uri="{BB962C8B-B14F-4D97-AF65-F5344CB8AC3E}">
        <p14:creationId xmlns:p14="http://schemas.microsoft.com/office/powerpoint/2010/main" val="97141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Kuva 28" descr="court_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47038" y="3148332"/>
            <a:ext cx="4039886" cy="3312329"/>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2" name="Tasakylkinen kolmio 8"/>
          <p:cNvSpPr>
            <a:spLocks noChangeArrowheads="1"/>
          </p:cNvSpPr>
          <p:nvPr/>
        </p:nvSpPr>
        <p:spPr bwMode="auto">
          <a:xfrm rot="7401262">
            <a:off x="6679125" y="4679580"/>
            <a:ext cx="1333401" cy="1542918"/>
          </a:xfrm>
          <a:prstGeom prst="triangle">
            <a:avLst>
              <a:gd name="adj" fmla="val 50000"/>
            </a:avLst>
          </a:prstGeom>
          <a:solidFill>
            <a:srgbClr val="0000FF">
              <a:alpha val="30196"/>
            </a:srgbClr>
          </a:solidFill>
          <a:ln w="19050" cmpd="sng" algn="ctr">
            <a:solidFill>
              <a:srgbClr val="050036"/>
            </a:solidFill>
            <a:prstDash val="dash"/>
            <a:round/>
            <a:headEnd/>
            <a:tailEnd/>
          </a:ln>
        </p:spPr>
        <p:txBody>
          <a:bodyPr/>
          <a:lstStyle/>
          <a:p>
            <a:pPr algn="ctr"/>
            <a:endParaRPr lang="en-US"/>
          </a:p>
        </p:txBody>
      </p:sp>
      <p:pic>
        <p:nvPicPr>
          <p:cNvPr id="28" name="Kuva 27" descr="court_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8816" y="3111514"/>
            <a:ext cx="4039886" cy="3312329"/>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4275" name="Sisällön paikkamerkki 2"/>
          <p:cNvSpPr>
            <a:spLocks noGrp="1"/>
          </p:cNvSpPr>
          <p:nvPr>
            <p:ph idx="1"/>
          </p:nvPr>
        </p:nvSpPr>
        <p:spPr>
          <a:xfrm>
            <a:off x="257176" y="1528193"/>
            <a:ext cx="3936600" cy="1800275"/>
          </a:xfrm>
        </p:spPr>
        <p:txBody>
          <a:bodyPr>
            <a:normAutofit fontScale="92500" lnSpcReduction="10000"/>
          </a:bodyPr>
          <a:lstStyle/>
          <a:p>
            <a:pPr marL="0" indent="0" eaLnBrk="1" hangingPunct="1">
              <a:buNone/>
            </a:pPr>
            <a:r>
              <a:rPr lang="en-US" sz="2000" b="1" u="sng" dirty="0" smtClean="0">
                <a:latin typeface="Univers LT Std 57 Cn"/>
              </a:rPr>
              <a:t>Open Angle / Cross Step</a:t>
            </a:r>
          </a:p>
          <a:p>
            <a:pPr lvl="1" eaLnBrk="1" hangingPunct="1">
              <a:buFont typeface="Courier New" panose="02070309020205020404" pitchFamily="49" charset="0"/>
              <a:buChar char="o"/>
            </a:pPr>
            <a:r>
              <a:rPr lang="en-US" sz="1900" dirty="0" smtClean="0">
                <a:latin typeface="Univers LT Std 57 Cn"/>
              </a:rPr>
              <a:t>Play in low post </a:t>
            </a:r>
          </a:p>
          <a:p>
            <a:pPr lvl="1" eaLnBrk="1" hangingPunct="1">
              <a:buFont typeface="Courier New" panose="02070309020205020404" pitchFamily="49" charset="0"/>
              <a:buChar char="o"/>
            </a:pPr>
            <a:r>
              <a:rPr lang="en-US" sz="1900" dirty="0" smtClean="0">
                <a:latin typeface="Univers LT Std 57 Cn"/>
              </a:rPr>
              <a:t>Find the initial position where you are able to cover the next play situation  </a:t>
            </a:r>
            <a:r>
              <a:rPr lang="en-US" sz="1700" dirty="0" smtClean="0">
                <a:latin typeface="Univers LT Std 57 Cn"/>
              </a:rPr>
              <a:t>(anticipate the next play)</a:t>
            </a:r>
          </a:p>
          <a:p>
            <a:pPr marL="457200" lvl="1" indent="0" eaLnBrk="1" hangingPunct="1">
              <a:buNone/>
            </a:pPr>
            <a:endParaRPr lang="en-US" sz="2400" dirty="0" smtClean="0">
              <a:latin typeface="Univers LT Std 57 Cn"/>
            </a:endParaRPr>
          </a:p>
          <a:p>
            <a:pPr eaLnBrk="1" hangingPunct="1"/>
            <a:endParaRPr lang="en-US" sz="2400" dirty="0" smtClean="0">
              <a:latin typeface="Univers LT Std 57 Cn"/>
            </a:endParaRPr>
          </a:p>
        </p:txBody>
      </p:sp>
      <p:sp>
        <p:nvSpPr>
          <p:cNvPr id="60" name="Sisällön paikkamerkki 2"/>
          <p:cNvSpPr txBox="1">
            <a:spLocks/>
          </p:cNvSpPr>
          <p:nvPr/>
        </p:nvSpPr>
        <p:spPr bwMode="auto">
          <a:xfrm>
            <a:off x="4670372" y="1452662"/>
            <a:ext cx="3668067" cy="1800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50000"/>
              </a:spcAft>
              <a:buClr>
                <a:srgbClr val="B19E5F"/>
              </a:buClr>
              <a:buChar char="•"/>
              <a:defRPr>
                <a:solidFill>
                  <a:schemeClr val="tx1"/>
                </a:solidFill>
                <a:latin typeface="+mn-lt"/>
                <a:ea typeface="+mn-ea"/>
                <a:cs typeface="+mn-cs"/>
              </a:defRPr>
            </a:lvl1pPr>
            <a:lvl2pPr marL="742950" indent="-285750" algn="l" rtl="0" eaLnBrk="0" fontAlgn="base" hangingPunct="0">
              <a:spcBef>
                <a:spcPct val="20000"/>
              </a:spcBef>
              <a:spcAft>
                <a:spcPct val="50000"/>
              </a:spcAft>
              <a:buClr>
                <a:srgbClr val="B19E5F"/>
              </a:buClr>
              <a:buChar char="•"/>
              <a:defRPr sz="1600">
                <a:solidFill>
                  <a:srgbClr val="333333"/>
                </a:solidFill>
                <a:latin typeface="+mn-lt"/>
              </a:defRPr>
            </a:lvl2pPr>
            <a:lvl3pPr marL="1143000" indent="-228600" algn="l" rtl="0" eaLnBrk="0" fontAlgn="base" hangingPunct="0">
              <a:spcBef>
                <a:spcPct val="20000"/>
              </a:spcBef>
              <a:spcAft>
                <a:spcPct val="50000"/>
              </a:spcAft>
              <a:buClr>
                <a:srgbClr val="B19E5F"/>
              </a:buClr>
              <a:buChar char="•"/>
              <a:defRPr sz="1400">
                <a:solidFill>
                  <a:srgbClr val="4D4D4D"/>
                </a:solidFill>
                <a:latin typeface="+mn-lt"/>
              </a:defRPr>
            </a:lvl3pPr>
            <a:lvl4pPr marL="1600200" indent="-228600" algn="l" rtl="0" eaLnBrk="0" fontAlgn="base" hangingPunct="0">
              <a:spcBef>
                <a:spcPct val="20000"/>
              </a:spcBef>
              <a:spcAft>
                <a:spcPct val="50000"/>
              </a:spcAft>
              <a:buClr>
                <a:srgbClr val="B19E5F"/>
              </a:buClr>
              <a:buChar char="•"/>
              <a:defRPr sz="1200">
                <a:solidFill>
                  <a:srgbClr val="5F5F5F"/>
                </a:solidFill>
                <a:latin typeface="+mn-lt"/>
              </a:defRPr>
            </a:lvl4pPr>
            <a:lvl5pPr marL="2057400" indent="-228600" algn="l" rtl="0" eaLnBrk="0" fontAlgn="base" hangingPunct="0">
              <a:spcBef>
                <a:spcPct val="20000"/>
              </a:spcBef>
              <a:spcAft>
                <a:spcPct val="50000"/>
              </a:spcAft>
              <a:buClr>
                <a:srgbClr val="B19E5F"/>
              </a:buClr>
              <a:buChar char="•"/>
              <a:defRPr sz="1000">
                <a:solidFill>
                  <a:srgbClr val="777777"/>
                </a:solidFill>
                <a:latin typeface="+mn-lt"/>
              </a:defRPr>
            </a:lvl5pPr>
            <a:lvl6pPr marL="2514600" indent="-228600" algn="l" rtl="0" eaLnBrk="1" fontAlgn="base" hangingPunct="1">
              <a:spcBef>
                <a:spcPct val="20000"/>
              </a:spcBef>
              <a:spcAft>
                <a:spcPct val="50000"/>
              </a:spcAft>
              <a:buClr>
                <a:srgbClr val="B19E5F"/>
              </a:buClr>
              <a:buChar char="•"/>
              <a:defRPr sz="1000">
                <a:solidFill>
                  <a:srgbClr val="777777"/>
                </a:solidFill>
                <a:latin typeface="+mn-lt"/>
              </a:defRPr>
            </a:lvl6pPr>
            <a:lvl7pPr marL="2971800" indent="-228600" algn="l" rtl="0" eaLnBrk="1" fontAlgn="base" hangingPunct="1">
              <a:spcBef>
                <a:spcPct val="20000"/>
              </a:spcBef>
              <a:spcAft>
                <a:spcPct val="50000"/>
              </a:spcAft>
              <a:buClr>
                <a:srgbClr val="B19E5F"/>
              </a:buClr>
              <a:buChar char="•"/>
              <a:defRPr sz="1000">
                <a:solidFill>
                  <a:srgbClr val="777777"/>
                </a:solidFill>
                <a:latin typeface="+mn-lt"/>
              </a:defRPr>
            </a:lvl7pPr>
            <a:lvl8pPr marL="3429000" indent="-228600" algn="l" rtl="0" eaLnBrk="1" fontAlgn="base" hangingPunct="1">
              <a:spcBef>
                <a:spcPct val="20000"/>
              </a:spcBef>
              <a:spcAft>
                <a:spcPct val="50000"/>
              </a:spcAft>
              <a:buClr>
                <a:srgbClr val="B19E5F"/>
              </a:buClr>
              <a:buChar char="•"/>
              <a:defRPr sz="1000">
                <a:solidFill>
                  <a:srgbClr val="777777"/>
                </a:solidFill>
                <a:latin typeface="+mn-lt"/>
              </a:defRPr>
            </a:lvl8pPr>
            <a:lvl9pPr marL="3886200" indent="-228600" algn="l" rtl="0" eaLnBrk="1" fontAlgn="base" hangingPunct="1">
              <a:spcBef>
                <a:spcPct val="20000"/>
              </a:spcBef>
              <a:spcAft>
                <a:spcPct val="50000"/>
              </a:spcAft>
              <a:buClr>
                <a:srgbClr val="B19E5F"/>
              </a:buClr>
              <a:buChar char="•"/>
              <a:defRPr sz="1000">
                <a:solidFill>
                  <a:srgbClr val="777777"/>
                </a:solidFill>
                <a:latin typeface="+mn-lt"/>
              </a:defRPr>
            </a:lvl9pPr>
          </a:lstStyle>
          <a:p>
            <a:pPr lvl="1" eaLnBrk="1" hangingPunct="1">
              <a:buClrTx/>
              <a:buFont typeface="Courier New" panose="02070309020205020404" pitchFamily="49" charset="0"/>
              <a:buChar char="o"/>
            </a:pPr>
            <a:endParaRPr lang="en-US" sz="1800" kern="0" dirty="0" smtClean="0">
              <a:latin typeface="Univers LT Std 57 Cn"/>
            </a:endParaRPr>
          </a:p>
          <a:p>
            <a:pPr lvl="1" eaLnBrk="1" hangingPunct="1">
              <a:buClrTx/>
              <a:buFont typeface="Courier New" panose="02070309020205020404" pitchFamily="49" charset="0"/>
              <a:buChar char="o"/>
            </a:pPr>
            <a:r>
              <a:rPr lang="en-US" sz="1800" kern="0" dirty="0" smtClean="0">
                <a:latin typeface="Univers LT Std 57 Cn"/>
              </a:rPr>
              <a:t>Players move to the basket - step wide (Cross Step).</a:t>
            </a:r>
          </a:p>
          <a:p>
            <a:pPr lvl="1" eaLnBrk="1" hangingPunct="1">
              <a:buClrTx/>
              <a:buFont typeface="Courier New" panose="02070309020205020404" pitchFamily="49" charset="0"/>
              <a:buChar char="o"/>
            </a:pPr>
            <a:endParaRPr lang="en-US" sz="1800" kern="0" dirty="0" smtClean="0">
              <a:latin typeface="Univers LT Std 57 Cn"/>
            </a:endParaRPr>
          </a:p>
          <a:p>
            <a:pPr eaLnBrk="1" hangingPunct="1">
              <a:buClrTx/>
              <a:buFont typeface="Courier New" panose="02070309020205020404" pitchFamily="49" charset="0"/>
              <a:buChar char="o"/>
            </a:pPr>
            <a:endParaRPr lang="en-US" kern="0" dirty="0" smtClean="0">
              <a:latin typeface="Univers LT Std 57 Cn"/>
            </a:endParaRPr>
          </a:p>
        </p:txBody>
      </p:sp>
      <p:cxnSp>
        <p:nvCxnSpPr>
          <p:cNvPr id="69" name="Suora nuoliyhdysviiva 30"/>
          <p:cNvCxnSpPr/>
          <p:nvPr/>
        </p:nvCxnSpPr>
        <p:spPr bwMode="auto">
          <a:xfrm>
            <a:off x="3475616" y="5891776"/>
            <a:ext cx="199196" cy="19476"/>
          </a:xfrm>
          <a:prstGeom prst="straightConnector1">
            <a:avLst/>
          </a:prstGeom>
          <a:gradFill rotWithShape="0">
            <a:gsLst>
              <a:gs pos="0">
                <a:srgbClr val="45A4FD"/>
              </a:gs>
              <a:gs pos="100000">
                <a:srgbClr val="113C83"/>
              </a:gs>
            </a:gsLst>
            <a:lin ang="5400000" scaled="1"/>
          </a:gradFill>
          <a:ln w="63500" cap="flat" cmpd="sng" algn="ctr">
            <a:solidFill>
              <a:srgbClr val="00B0F0"/>
            </a:solidFill>
            <a:prstDash val="sysDash"/>
            <a:round/>
            <a:headEnd type="none" w="med" len="med"/>
            <a:tailEnd type="triangle"/>
          </a:ln>
          <a:effectLst/>
        </p:spPr>
      </p:cxnSp>
      <p:cxnSp>
        <p:nvCxnSpPr>
          <p:cNvPr id="70" name="Suora nuoliyhdysviiva 30"/>
          <p:cNvCxnSpPr/>
          <p:nvPr/>
        </p:nvCxnSpPr>
        <p:spPr bwMode="auto">
          <a:xfrm flipH="1" flipV="1">
            <a:off x="2479314" y="5287939"/>
            <a:ext cx="387134" cy="139703"/>
          </a:xfrm>
          <a:prstGeom prst="straightConnector1">
            <a:avLst/>
          </a:prstGeom>
          <a:gradFill rotWithShape="0">
            <a:gsLst>
              <a:gs pos="0">
                <a:srgbClr val="45A4FD"/>
              </a:gs>
              <a:gs pos="100000">
                <a:srgbClr val="113C83"/>
              </a:gs>
            </a:gsLst>
            <a:lin ang="5400000" scaled="1"/>
          </a:gradFill>
          <a:ln w="63500" cap="flat" cmpd="sng" algn="ctr">
            <a:solidFill>
              <a:schemeClr val="tx1"/>
            </a:solidFill>
            <a:prstDash val="sysDash"/>
            <a:round/>
            <a:headEnd type="none" w="med" len="med"/>
            <a:tailEnd type="triangle"/>
          </a:ln>
          <a:effectLst/>
        </p:spPr>
      </p:cxnSp>
      <p:sp>
        <p:nvSpPr>
          <p:cNvPr id="27" name="Title 1"/>
          <p:cNvSpPr txBox="1">
            <a:spLocks/>
          </p:cNvSpPr>
          <p:nvPr/>
        </p:nvSpPr>
        <p:spPr bwMode="auto">
          <a:xfrm>
            <a:off x="363681" y="290774"/>
            <a:ext cx="8314998" cy="719138"/>
          </a:xfrm>
          <a:prstGeom prst="rect">
            <a:avLst/>
          </a:prstGeom>
          <a:noFill/>
          <a:ln w="9525">
            <a:noFill/>
            <a:miter lim="800000"/>
            <a:headEnd/>
            <a:tailEnd/>
          </a:ln>
        </p:spPr>
        <p:txBody>
          <a:bodyPr/>
          <a:lstStyle/>
          <a:p>
            <a:r>
              <a:rPr lang="fr-CH" sz="2400" b="1" dirty="0" smtClean="0">
                <a:solidFill>
                  <a:srgbClr val="F8F8F8"/>
                </a:solidFill>
                <a:latin typeface="Fiba"/>
                <a:cs typeface="Fiba"/>
              </a:rPr>
              <a:t>LEAD – CROSS STEP, OPEN ANGLE &amp; 45°</a:t>
            </a:r>
          </a:p>
          <a:p>
            <a:r>
              <a:rPr lang="fr-CH" sz="2400" b="1" dirty="0" smtClean="0">
                <a:solidFill>
                  <a:srgbClr val="F8F8F8"/>
                </a:solidFill>
                <a:latin typeface="Fiba"/>
                <a:cs typeface="Fiba"/>
              </a:rPr>
              <a:t>SLIDE</a:t>
            </a:r>
            <a:endParaRPr lang="en-US" sz="2400" b="1" dirty="0">
              <a:solidFill>
                <a:srgbClr val="F8F8F8"/>
              </a:solidFill>
              <a:latin typeface="Fiba"/>
              <a:cs typeface="Fiba"/>
            </a:endParaRPr>
          </a:p>
        </p:txBody>
      </p:sp>
      <p:sp>
        <p:nvSpPr>
          <p:cNvPr id="30" name="Tasakylkinen kolmio 8"/>
          <p:cNvSpPr>
            <a:spLocks noChangeArrowheads="1"/>
          </p:cNvSpPr>
          <p:nvPr/>
        </p:nvSpPr>
        <p:spPr bwMode="auto">
          <a:xfrm rot="9323709">
            <a:off x="2244724" y="4743403"/>
            <a:ext cx="1570836" cy="1517581"/>
          </a:xfrm>
          <a:prstGeom prst="triangle">
            <a:avLst>
              <a:gd name="adj" fmla="val 50000"/>
            </a:avLst>
          </a:prstGeom>
          <a:solidFill>
            <a:srgbClr val="0000FF">
              <a:alpha val="30196"/>
            </a:srgbClr>
          </a:solidFill>
          <a:ln w="19050" cmpd="sng" algn="ctr">
            <a:solidFill>
              <a:srgbClr val="050036"/>
            </a:solidFill>
            <a:prstDash val="dash"/>
            <a:round/>
            <a:headEnd/>
            <a:tailEnd/>
          </a:ln>
        </p:spPr>
        <p:txBody>
          <a:bodyPr/>
          <a:lstStyle/>
          <a:p>
            <a:pPr algn="ctr"/>
            <a:endParaRPr lang="en-US"/>
          </a:p>
        </p:txBody>
      </p:sp>
      <p:pic>
        <p:nvPicPr>
          <p:cNvPr id="35" name="Kuva 34" descr="Lea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073736">
            <a:off x="3013763" y="5775318"/>
            <a:ext cx="432000" cy="368899"/>
          </a:xfrm>
          <a:prstGeom prst="rect">
            <a:avLst/>
          </a:prstGeom>
        </p:spPr>
      </p:pic>
      <p:pic>
        <p:nvPicPr>
          <p:cNvPr id="36" name="Kuva 35" descr="A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3369" y="5177687"/>
            <a:ext cx="288239" cy="288239"/>
          </a:xfrm>
          <a:prstGeom prst="rect">
            <a:avLst/>
          </a:prstGeom>
        </p:spPr>
      </p:pic>
      <p:pic>
        <p:nvPicPr>
          <p:cNvPr id="37" name="Kuva 36" descr="B5.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12790" y="5245422"/>
            <a:ext cx="288239" cy="288239"/>
          </a:xfrm>
          <a:prstGeom prst="rect">
            <a:avLst/>
          </a:prstGeom>
        </p:spPr>
      </p:pic>
      <p:pic>
        <p:nvPicPr>
          <p:cNvPr id="39" name="Picture 12" descr="pilot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45810" y="4981040"/>
            <a:ext cx="473442" cy="393293"/>
          </a:xfrm>
          <a:prstGeom prst="rect">
            <a:avLst/>
          </a:prstGeom>
          <a:noFill/>
          <a:ln w="9525">
            <a:noFill/>
            <a:miter lim="800000"/>
            <a:headEnd/>
            <a:tailEnd/>
          </a:ln>
        </p:spPr>
      </p:pic>
      <p:pic>
        <p:nvPicPr>
          <p:cNvPr id="41" name="Kuva 40" descr="Center.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887159" y="4562588"/>
            <a:ext cx="421575" cy="359997"/>
          </a:xfrm>
          <a:prstGeom prst="rect">
            <a:avLst/>
          </a:prstGeom>
        </p:spPr>
      </p:pic>
      <p:pic>
        <p:nvPicPr>
          <p:cNvPr id="42" name="Kuva 41" descr="Trail.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3189297">
            <a:off x="3364426" y="3784174"/>
            <a:ext cx="421575" cy="359997"/>
          </a:xfrm>
          <a:prstGeom prst="rect">
            <a:avLst/>
          </a:prstGeom>
        </p:spPr>
      </p:pic>
      <p:pic>
        <p:nvPicPr>
          <p:cNvPr id="47" name="Kuva 46" descr="A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5798" y="4889770"/>
            <a:ext cx="288239" cy="288239"/>
          </a:xfrm>
          <a:prstGeom prst="rect">
            <a:avLst/>
          </a:prstGeom>
        </p:spPr>
      </p:pic>
      <p:pic>
        <p:nvPicPr>
          <p:cNvPr id="48" name="Kuva 47" descr="B5.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42412" y="5101302"/>
            <a:ext cx="288239" cy="288239"/>
          </a:xfrm>
          <a:prstGeom prst="rect">
            <a:avLst/>
          </a:prstGeom>
        </p:spPr>
      </p:pic>
      <p:pic>
        <p:nvPicPr>
          <p:cNvPr id="49" name="Picture 12" descr="pilot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42412" y="4780296"/>
            <a:ext cx="473442" cy="393293"/>
          </a:xfrm>
          <a:prstGeom prst="rect">
            <a:avLst/>
          </a:prstGeom>
          <a:noFill/>
          <a:ln w="9525">
            <a:noFill/>
            <a:miter lim="800000"/>
            <a:headEnd/>
            <a:tailEnd/>
          </a:ln>
        </p:spPr>
      </p:pic>
      <p:pic>
        <p:nvPicPr>
          <p:cNvPr id="50" name="Kuva 49" descr="Center.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5351139" y="4586156"/>
            <a:ext cx="421575" cy="359997"/>
          </a:xfrm>
          <a:prstGeom prst="rect">
            <a:avLst/>
          </a:prstGeom>
        </p:spPr>
      </p:pic>
      <p:pic>
        <p:nvPicPr>
          <p:cNvPr id="51" name="Kuva 50" descr="Trail.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3320157">
            <a:off x="7868902" y="3824453"/>
            <a:ext cx="421575" cy="359997"/>
          </a:xfrm>
          <a:prstGeom prst="rect">
            <a:avLst/>
          </a:prstGeom>
        </p:spPr>
      </p:pic>
      <p:pic>
        <p:nvPicPr>
          <p:cNvPr id="46" name="Kuva 45" descr="Lea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412630">
            <a:off x="7675459" y="5671025"/>
            <a:ext cx="432000" cy="368899"/>
          </a:xfrm>
          <a:prstGeom prst="rect">
            <a:avLst/>
          </a:prstGeom>
        </p:spPr>
      </p:pic>
      <p:sp>
        <p:nvSpPr>
          <p:cNvPr id="23" name="Tekstiruutu 22"/>
          <p:cNvSpPr txBox="1"/>
          <p:nvPr/>
        </p:nvSpPr>
        <p:spPr>
          <a:xfrm>
            <a:off x="7471060" y="953870"/>
            <a:ext cx="1271106" cy="646331"/>
          </a:xfrm>
          <a:prstGeom prst="rect">
            <a:avLst/>
          </a:prstGeom>
          <a:noFill/>
        </p:spPr>
        <p:txBody>
          <a:bodyPr wrap="square" rtlCol="0">
            <a:spAutoFit/>
          </a:bodyPr>
          <a:lstStyle/>
          <a:p>
            <a:pPr algn="ctr"/>
            <a:r>
              <a:rPr lang="en-GB" dirty="0" smtClean="0"/>
              <a:t>HSB / page 202</a:t>
            </a:r>
            <a:endParaRPr lang="en-GB" dirty="0"/>
          </a:p>
        </p:txBody>
      </p:sp>
    </p:spTree>
    <p:extLst>
      <p:ext uri="{BB962C8B-B14F-4D97-AF65-F5344CB8AC3E}">
        <p14:creationId xmlns:p14="http://schemas.microsoft.com/office/powerpoint/2010/main" val="5563835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Kuva 17" descr="court_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3263" y="711200"/>
            <a:ext cx="6905474" cy="5661843"/>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1" name="Tasakylkinen kolmio 8"/>
          <p:cNvSpPr>
            <a:spLocks noChangeArrowheads="1"/>
          </p:cNvSpPr>
          <p:nvPr/>
        </p:nvSpPr>
        <p:spPr bwMode="auto">
          <a:xfrm rot="9323709">
            <a:off x="4310614" y="3941141"/>
            <a:ext cx="1570836" cy="1517581"/>
          </a:xfrm>
          <a:prstGeom prst="triangle">
            <a:avLst>
              <a:gd name="adj" fmla="val 50000"/>
            </a:avLst>
          </a:prstGeom>
          <a:solidFill>
            <a:srgbClr val="0000FF">
              <a:alpha val="30196"/>
            </a:srgbClr>
          </a:solidFill>
          <a:ln w="19050" cmpd="sng" algn="ctr">
            <a:solidFill>
              <a:srgbClr val="050036"/>
            </a:solidFill>
            <a:prstDash val="dash"/>
            <a:round/>
            <a:headEnd/>
            <a:tailEnd/>
          </a:ln>
        </p:spPr>
        <p:txBody>
          <a:bodyPr/>
          <a:lstStyle/>
          <a:p>
            <a:pPr algn="ctr"/>
            <a:endParaRPr lang="en-US"/>
          </a:p>
        </p:txBody>
      </p:sp>
      <p:sp>
        <p:nvSpPr>
          <p:cNvPr id="28" name="Tasakylkinen kolmio 8"/>
          <p:cNvSpPr>
            <a:spLocks noChangeArrowheads="1"/>
          </p:cNvSpPr>
          <p:nvPr/>
        </p:nvSpPr>
        <p:spPr bwMode="auto">
          <a:xfrm rot="7293017">
            <a:off x="3886710" y="3559186"/>
            <a:ext cx="2020390" cy="2235099"/>
          </a:xfrm>
          <a:prstGeom prst="triangle">
            <a:avLst>
              <a:gd name="adj" fmla="val 50000"/>
            </a:avLst>
          </a:prstGeom>
          <a:solidFill>
            <a:srgbClr val="0000FF">
              <a:alpha val="30196"/>
            </a:srgbClr>
          </a:solidFill>
          <a:ln w="19050" cmpd="sng" algn="ctr">
            <a:solidFill>
              <a:srgbClr val="050036"/>
            </a:solidFill>
            <a:prstDash val="dash"/>
            <a:round/>
            <a:headEnd/>
            <a:tailEnd/>
          </a:ln>
        </p:spPr>
        <p:txBody>
          <a:bodyPr/>
          <a:lstStyle/>
          <a:p>
            <a:pPr algn="ctr"/>
            <a:endParaRPr lang="en-US"/>
          </a:p>
        </p:txBody>
      </p:sp>
      <p:sp>
        <p:nvSpPr>
          <p:cNvPr id="16" name="Title 1"/>
          <p:cNvSpPr txBox="1">
            <a:spLocks/>
          </p:cNvSpPr>
          <p:nvPr/>
        </p:nvSpPr>
        <p:spPr bwMode="auto">
          <a:xfrm>
            <a:off x="363681" y="290774"/>
            <a:ext cx="8314998" cy="719138"/>
          </a:xfrm>
          <a:prstGeom prst="rect">
            <a:avLst/>
          </a:prstGeom>
          <a:noFill/>
          <a:ln w="9525">
            <a:noFill/>
            <a:miter lim="800000"/>
            <a:headEnd/>
            <a:tailEnd/>
          </a:ln>
        </p:spPr>
        <p:txBody>
          <a:bodyPr/>
          <a:lstStyle/>
          <a:p>
            <a:r>
              <a:rPr lang="fr-CH" sz="2400" b="1" dirty="0" smtClean="0">
                <a:solidFill>
                  <a:srgbClr val="FFFFFF"/>
                </a:solidFill>
                <a:latin typeface="Fiba"/>
                <a:cs typeface="Fiba"/>
              </a:rPr>
              <a:t>LEAD – CROSS STEP, OPEN ANGLE &amp; 45°</a:t>
            </a:r>
          </a:p>
          <a:p>
            <a:r>
              <a:rPr lang="fr-CH" sz="2400" b="1" dirty="0" smtClean="0">
                <a:solidFill>
                  <a:srgbClr val="FFFFFF"/>
                </a:solidFill>
                <a:latin typeface="Fiba"/>
                <a:cs typeface="Fiba"/>
              </a:rPr>
              <a:t>animation</a:t>
            </a:r>
            <a:endParaRPr lang="en-US" sz="2400" b="1" dirty="0">
              <a:solidFill>
                <a:srgbClr val="FFFFFF"/>
              </a:solidFill>
              <a:latin typeface="Fiba"/>
              <a:cs typeface="Fiba"/>
            </a:endParaRPr>
          </a:p>
        </p:txBody>
      </p:sp>
      <p:cxnSp>
        <p:nvCxnSpPr>
          <p:cNvPr id="20" name="Suora nuoliyhdysviiva 30"/>
          <p:cNvCxnSpPr/>
          <p:nvPr/>
        </p:nvCxnSpPr>
        <p:spPr bwMode="auto">
          <a:xfrm flipH="1" flipV="1">
            <a:off x="2479314" y="5287939"/>
            <a:ext cx="387134" cy="139703"/>
          </a:xfrm>
          <a:prstGeom prst="straightConnector1">
            <a:avLst/>
          </a:prstGeom>
          <a:gradFill rotWithShape="0">
            <a:gsLst>
              <a:gs pos="0">
                <a:srgbClr val="45A4FD"/>
              </a:gs>
              <a:gs pos="100000">
                <a:srgbClr val="113C83"/>
              </a:gs>
            </a:gsLst>
            <a:lin ang="5400000" scaled="1"/>
          </a:gradFill>
          <a:ln w="63500" cap="flat" cmpd="sng" algn="ctr">
            <a:solidFill>
              <a:schemeClr val="tx1"/>
            </a:solidFill>
            <a:prstDash val="sysDash"/>
            <a:round/>
            <a:headEnd type="none" w="med" len="med"/>
            <a:tailEnd type="triangle"/>
          </a:ln>
          <a:effectLst/>
        </p:spPr>
      </p:cxnSp>
      <p:pic>
        <p:nvPicPr>
          <p:cNvPr id="22" name="Kuva 21" descr="Lead.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073736">
            <a:off x="5137622" y="5076058"/>
            <a:ext cx="548053" cy="468000"/>
          </a:xfrm>
          <a:prstGeom prst="rect">
            <a:avLst/>
          </a:prstGeom>
        </p:spPr>
      </p:pic>
      <p:pic>
        <p:nvPicPr>
          <p:cNvPr id="23" name="Kuva 22" descr="A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85326" y="4426524"/>
            <a:ext cx="360239" cy="360239"/>
          </a:xfrm>
          <a:prstGeom prst="rect">
            <a:avLst/>
          </a:prstGeom>
        </p:spPr>
      </p:pic>
      <p:pic>
        <p:nvPicPr>
          <p:cNvPr id="24" name="Kuva 23" descr="B5.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5087" y="4485285"/>
            <a:ext cx="360239" cy="360239"/>
          </a:xfrm>
          <a:prstGeom prst="rect">
            <a:avLst/>
          </a:prstGeom>
        </p:spPr>
      </p:pic>
      <p:pic>
        <p:nvPicPr>
          <p:cNvPr id="25" name="Picture 12" descr="pilot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03027" y="3071055"/>
            <a:ext cx="516778" cy="429293"/>
          </a:xfrm>
          <a:prstGeom prst="rect">
            <a:avLst/>
          </a:prstGeom>
          <a:noFill/>
          <a:ln w="9525">
            <a:noFill/>
            <a:miter lim="800000"/>
            <a:headEnd/>
            <a:tailEnd/>
          </a:ln>
        </p:spPr>
      </p:pic>
      <p:pic>
        <p:nvPicPr>
          <p:cNvPr id="26" name="Kuva 25" descr="Center.png"/>
          <p:cNvPicPr>
            <a:picLocks noChangeAspect="1"/>
          </p:cNvPicPr>
          <p:nvPr/>
        </p:nvPicPr>
        <p:blipFill>
          <a:blip r:embed="rId8">
            <a:extLst>
              <a:ext uri="{28A0092B-C50C-407E-A947-70E740481C1C}">
                <a14:useLocalDpi xmlns:a14="http://schemas.microsoft.com/office/drawing/2010/main"/>
              </a:ext>
            </a:extLst>
          </a:blip>
          <a:stretch>
            <a:fillRect/>
          </a:stretch>
        </p:blipFill>
        <p:spPr>
          <a:xfrm rot="5827305">
            <a:off x="1492087" y="3352625"/>
            <a:ext cx="548049" cy="467997"/>
          </a:xfrm>
          <a:prstGeom prst="rect">
            <a:avLst/>
          </a:prstGeom>
        </p:spPr>
      </p:pic>
      <p:pic>
        <p:nvPicPr>
          <p:cNvPr id="27" name="Kuva 26" descr="Trail.png"/>
          <p:cNvPicPr>
            <a:picLocks noChangeAspect="1"/>
          </p:cNvPicPr>
          <p:nvPr/>
        </p:nvPicPr>
        <p:blipFill>
          <a:blip r:embed="rId9">
            <a:extLst>
              <a:ext uri="{28A0092B-C50C-407E-A947-70E740481C1C}">
                <a14:useLocalDpi xmlns:a14="http://schemas.microsoft.com/office/drawing/2010/main"/>
              </a:ext>
            </a:extLst>
          </a:blip>
          <a:stretch>
            <a:fillRect/>
          </a:stretch>
        </p:blipFill>
        <p:spPr>
          <a:xfrm rot="14018397">
            <a:off x="5836493" y="2074135"/>
            <a:ext cx="548049" cy="467997"/>
          </a:xfrm>
          <a:prstGeom prst="rect">
            <a:avLst/>
          </a:prstGeom>
        </p:spPr>
      </p:pic>
      <p:pic>
        <p:nvPicPr>
          <p:cNvPr id="29" name="Kuva 28" descr="Lead.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8498191">
            <a:off x="5642467" y="5081718"/>
            <a:ext cx="548053" cy="468000"/>
          </a:xfrm>
          <a:prstGeom prst="rect">
            <a:avLst/>
          </a:prstGeom>
        </p:spPr>
      </p:pic>
      <p:sp>
        <p:nvSpPr>
          <p:cNvPr id="33" name="Tekstiruutu 32"/>
          <p:cNvSpPr txBox="1"/>
          <p:nvPr/>
        </p:nvSpPr>
        <p:spPr>
          <a:xfrm>
            <a:off x="6812004" y="4195691"/>
            <a:ext cx="1671595" cy="461665"/>
          </a:xfrm>
          <a:prstGeom prst="rect">
            <a:avLst/>
          </a:prstGeom>
          <a:solidFill>
            <a:srgbClr val="008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i-FI" sz="2400" dirty="0" err="1" smtClean="0">
                <a:solidFill>
                  <a:schemeClr val="bg1"/>
                </a:solidFill>
                <a:latin typeface="Univers 57 Condensed" charset="0"/>
                <a:ea typeface="Univers 57 Condensed" charset="0"/>
                <a:cs typeface="Univers 57 Condensed" charset="0"/>
              </a:rPr>
              <a:t>Cross</a:t>
            </a:r>
            <a:r>
              <a:rPr lang="fi-FI" sz="2400" dirty="0" smtClean="0">
                <a:solidFill>
                  <a:schemeClr val="bg1"/>
                </a:solidFill>
                <a:latin typeface="Univers 57 Condensed" charset="0"/>
                <a:ea typeface="Univers 57 Condensed" charset="0"/>
                <a:cs typeface="Univers 57 Condensed" charset="0"/>
              </a:rPr>
              <a:t> </a:t>
            </a:r>
            <a:r>
              <a:rPr lang="fi-FI" sz="2400" dirty="0" err="1">
                <a:solidFill>
                  <a:schemeClr val="bg1"/>
                </a:solidFill>
                <a:latin typeface="Univers 57 Condensed" charset="0"/>
                <a:ea typeface="Univers 57 Condensed" charset="0"/>
                <a:cs typeface="Univers 57 Condensed" charset="0"/>
              </a:rPr>
              <a:t>S</a:t>
            </a:r>
            <a:r>
              <a:rPr lang="fi-FI" sz="2400" dirty="0" err="1" smtClean="0">
                <a:solidFill>
                  <a:schemeClr val="bg1"/>
                </a:solidFill>
                <a:latin typeface="Univers 57 Condensed" charset="0"/>
                <a:ea typeface="Univers 57 Condensed" charset="0"/>
                <a:cs typeface="Univers 57 Condensed" charset="0"/>
              </a:rPr>
              <a:t>tep</a:t>
            </a:r>
            <a:endParaRPr lang="fi-FI" sz="2400" dirty="0">
              <a:solidFill>
                <a:schemeClr val="bg1"/>
              </a:solidFill>
              <a:latin typeface="Univers 57 Condensed" charset="0"/>
              <a:ea typeface="Univers 57 Condensed" charset="0"/>
              <a:cs typeface="Univers 57 Condensed" charset="0"/>
            </a:endParaRPr>
          </a:p>
        </p:txBody>
      </p:sp>
      <p:pic>
        <p:nvPicPr>
          <p:cNvPr id="34" name="Picture 12" descr="pilot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85326" y="4211877"/>
            <a:ext cx="516778" cy="429293"/>
          </a:xfrm>
          <a:prstGeom prst="rect">
            <a:avLst/>
          </a:prstGeom>
          <a:noFill/>
          <a:ln w="9525">
            <a:noFill/>
            <a:miter lim="800000"/>
            <a:headEnd/>
            <a:tailEnd/>
          </a:ln>
        </p:spPr>
      </p:pic>
      <p:sp>
        <p:nvSpPr>
          <p:cNvPr id="17" name="Tekstiruutu 16"/>
          <p:cNvSpPr txBox="1"/>
          <p:nvPr/>
        </p:nvSpPr>
        <p:spPr>
          <a:xfrm>
            <a:off x="7471060" y="953870"/>
            <a:ext cx="1271106" cy="646331"/>
          </a:xfrm>
          <a:prstGeom prst="rect">
            <a:avLst/>
          </a:prstGeom>
          <a:noFill/>
        </p:spPr>
        <p:txBody>
          <a:bodyPr wrap="square" rtlCol="0">
            <a:spAutoFit/>
          </a:bodyPr>
          <a:lstStyle/>
          <a:p>
            <a:pPr algn="ctr"/>
            <a:r>
              <a:rPr lang="en-GB" dirty="0" smtClean="0"/>
              <a:t>HSB / page 202</a:t>
            </a:r>
            <a:endParaRPr lang="en-GB" dirty="0"/>
          </a:p>
        </p:txBody>
      </p:sp>
    </p:spTree>
    <p:extLst>
      <p:ext uri="{BB962C8B-B14F-4D97-AF65-F5344CB8AC3E}">
        <p14:creationId xmlns:p14="http://schemas.microsoft.com/office/powerpoint/2010/main" val="1982566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85185E-6 L -0.11458 0.16667 " pathEditMode="relative" rAng="0" ptsTypes="AA">
                                      <p:cBhvr>
                                        <p:cTn id="6" dur="5000" fill="hold"/>
                                        <p:tgtEl>
                                          <p:spTgt spid="25"/>
                                        </p:tgtEl>
                                        <p:attrNameLst>
                                          <p:attrName>ppt_x</p:attrName>
                                          <p:attrName>ppt_y</p:attrName>
                                        </p:attrNameLst>
                                      </p:cBhvr>
                                      <p:rCtr x="-5729" y="8333"/>
                                    </p:animMotion>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subTnLst>
                                </p:cTn>
                              </p:par>
                            </p:childTnLst>
                          </p:cTn>
                        </p:par>
                        <p:par>
                          <p:cTn id="7" fill="hold">
                            <p:stCondLst>
                              <p:cond delay="5000"/>
                            </p:stCondLst>
                            <p:childTnLst>
                              <p:par>
                                <p:cTn id="8" presetID="1" presetClass="entr" presetSubtype="0" fill="hold" nodeType="afterEffect">
                                  <p:stCondLst>
                                    <p:cond delay="0"/>
                                  </p:stCondLst>
                                  <p:childTnLst>
                                    <p:set>
                                      <p:cBhvr>
                                        <p:cTn id="9" dur="1" fill="hold">
                                          <p:stCondLst>
                                            <p:cond delay="0"/>
                                          </p:stCondLst>
                                        </p:cTn>
                                        <p:tgtEl>
                                          <p:spTgt spid="3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2000" fill="hold"/>
                                        <p:tgtEl>
                                          <p:spTgt spid="33"/>
                                        </p:tgtEl>
                                        <p:attrNameLst>
                                          <p:attrName>ppt_w</p:attrName>
                                        </p:attrNameLst>
                                      </p:cBhvr>
                                      <p:tavLst>
                                        <p:tav tm="0">
                                          <p:val>
                                            <p:fltVal val="0"/>
                                          </p:val>
                                        </p:tav>
                                        <p:tav tm="100000">
                                          <p:val>
                                            <p:strVal val="#ppt_w"/>
                                          </p:val>
                                        </p:tav>
                                      </p:tavLst>
                                    </p:anim>
                                    <p:anim calcmode="lin" valueType="num">
                                      <p:cBhvr>
                                        <p:cTn id="19" dur="2000" fill="hold"/>
                                        <p:tgtEl>
                                          <p:spTgt spid="33"/>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2.77778E-7 4.44444E-6 L 0.04948 4.44444E-6 " pathEditMode="relative" rAng="0" ptsTypes="AA">
                                      <p:cBhvr>
                                        <p:cTn id="23" dur="5000" fill="hold"/>
                                        <p:tgtEl>
                                          <p:spTgt spid="22"/>
                                        </p:tgtEl>
                                        <p:attrNameLst>
                                          <p:attrName>ppt_x</p:attrName>
                                          <p:attrName>ppt_y</p:attrName>
                                        </p:attrNameLst>
                                      </p:cBhvr>
                                      <p:rCtr x="2465" y="0"/>
                                    </p:animMotion>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7" presetClass="path" presetSubtype="0" accel="50000" decel="50000" fill="hold" nodeType="clickEffect">
                                  <p:stCondLst>
                                    <p:cond delay="0"/>
                                  </p:stCondLst>
                                  <p:childTnLst>
                                    <p:animMotion origin="layout" path="M -4.72222E-6 -2.59259E-6 L -0.01909 -0.02847 C -0.02291 -0.03426 -0.02899 -0.03773 -0.03524 -0.03773 C -0.04218 -0.03773 -0.04791 -0.03426 -0.05173 -0.02847 L -0.07048 -2.59259E-6 " pathEditMode="relative" rAng="0" ptsTypes="FffFF">
                                      <p:cBhvr>
                                        <p:cTn id="34" dur="5000" fill="hold"/>
                                        <p:tgtEl>
                                          <p:spTgt spid="24"/>
                                        </p:tgtEl>
                                        <p:attrNameLst>
                                          <p:attrName>ppt_x</p:attrName>
                                          <p:attrName>ppt_y</p:attrName>
                                        </p:attrNameLst>
                                      </p:cBhvr>
                                      <p:rCtr x="-3524" y="-1898"/>
                                    </p:animMotion>
                                  </p:childTnLst>
                                </p:cTn>
                              </p:par>
                              <p:par>
                                <p:cTn id="35" presetID="37" presetClass="path" presetSubtype="0" accel="50000" decel="50000" fill="hold" nodeType="withEffect">
                                  <p:stCondLst>
                                    <p:cond delay="0"/>
                                  </p:stCondLst>
                                  <p:childTnLst>
                                    <p:animMotion origin="layout" path="M 0.00869 -0.01574 L -0.02326 -0.05486 C -0.03003 -0.06366 -0.03993 -0.06829 -0.05034 -0.06829 C -0.06215 -0.06829 -0.0717 -0.06366 -0.07829 -0.05486 L -0.10989 -0.01574 " pathEditMode="relative" rAng="0" ptsTypes="FffFF">
                                      <p:cBhvr>
                                        <p:cTn id="36" dur="5000" fill="hold"/>
                                        <p:tgtEl>
                                          <p:spTgt spid="23"/>
                                        </p:tgtEl>
                                        <p:attrNameLst>
                                          <p:attrName>ppt_x</p:attrName>
                                          <p:attrName>ppt_y</p:attrName>
                                        </p:attrNameLst>
                                      </p:cBhvr>
                                      <p:rCtr x="-5937" y="-2639"/>
                                    </p:animMotion>
                                  </p:childTnLst>
                                </p:cTn>
                              </p:par>
                              <p:par>
                                <p:cTn id="37" presetID="37" presetClass="path" presetSubtype="0" accel="50000" decel="50000" fill="hold" nodeType="withEffect">
                                  <p:stCondLst>
                                    <p:cond delay="0"/>
                                  </p:stCondLst>
                                  <p:childTnLst>
                                    <p:animMotion origin="layout" path="M 1.11111E-6 4.07407E-6 L -0.02552 -0.03195 C -0.0309 -0.03889 -0.03889 -0.04213 -0.04705 -0.04213 C -0.05642 -0.04213 -0.06406 -0.03889 -0.06945 -0.03195 L -0.09445 4.07407E-6 " pathEditMode="relative" rAng="0" ptsTypes="FffFF">
                                      <p:cBhvr>
                                        <p:cTn id="38" dur="5000" fill="hold"/>
                                        <p:tgtEl>
                                          <p:spTgt spid="34"/>
                                        </p:tgtEl>
                                        <p:attrNameLst>
                                          <p:attrName>ppt_x</p:attrName>
                                          <p:attrName>ppt_y</p:attrName>
                                        </p:attrNameLst>
                                      </p:cBhvr>
                                      <p:rCtr x="-4722" y="-2106"/>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p:bldP spid="28"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court_vertica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7429" y="469819"/>
            <a:ext cx="3816034" cy="611998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5298" name="Title 1"/>
          <p:cNvSpPr txBox="1">
            <a:spLocks/>
          </p:cNvSpPr>
          <p:nvPr/>
        </p:nvSpPr>
        <p:spPr bwMode="auto">
          <a:xfrm>
            <a:off x="468023" y="287998"/>
            <a:ext cx="8314998" cy="719138"/>
          </a:xfrm>
          <a:prstGeom prst="rect">
            <a:avLst/>
          </a:prstGeom>
          <a:noFill/>
          <a:ln w="9525">
            <a:noFill/>
            <a:miter lim="800000"/>
            <a:headEnd/>
            <a:tailEnd/>
          </a:ln>
        </p:spPr>
        <p:txBody>
          <a:bodyPr/>
          <a:lstStyle/>
          <a:p>
            <a:r>
              <a:rPr lang="fr-CH" sz="2400" b="1" dirty="0">
                <a:solidFill>
                  <a:schemeClr val="bg1"/>
                </a:solidFill>
                <a:latin typeface="Fiba"/>
                <a:cs typeface="Fiba"/>
              </a:rPr>
              <a:t>INDIVIDUAL / TRAIL</a:t>
            </a:r>
            <a:endParaRPr lang="en-US" sz="2400" b="1" dirty="0">
              <a:solidFill>
                <a:schemeClr val="bg1"/>
              </a:solidFill>
              <a:latin typeface="Fiba"/>
              <a:cs typeface="Fiba"/>
            </a:endParaRPr>
          </a:p>
        </p:txBody>
      </p:sp>
      <p:sp>
        <p:nvSpPr>
          <p:cNvPr id="55299" name="Sisällön paikkamerkki 2"/>
          <p:cNvSpPr>
            <a:spLocks noGrp="1"/>
          </p:cNvSpPr>
          <p:nvPr>
            <p:ph idx="1"/>
          </p:nvPr>
        </p:nvSpPr>
        <p:spPr>
          <a:xfrm>
            <a:off x="228600" y="1537108"/>
            <a:ext cx="4711700" cy="5400675"/>
          </a:xfrm>
        </p:spPr>
        <p:txBody>
          <a:bodyPr>
            <a:normAutofit/>
          </a:bodyPr>
          <a:lstStyle/>
          <a:p>
            <a:pPr marL="0" indent="0" eaLnBrk="1" hangingPunct="1">
              <a:buNone/>
            </a:pPr>
            <a:r>
              <a:rPr lang="en-US" sz="2000" b="1" u="sng" dirty="0" smtClean="0">
                <a:latin typeface="Univers LT Std 57 Cn"/>
              </a:rPr>
              <a:t>In transition from L to T</a:t>
            </a:r>
          </a:p>
          <a:p>
            <a:pPr marL="457200" indent="-457200">
              <a:buFont typeface="+mj-lt"/>
              <a:buAutoNum type="arabicPeriod"/>
            </a:pPr>
            <a:r>
              <a:rPr lang="en-US" sz="2000" b="1" u="sng" dirty="0" smtClean="0">
                <a:latin typeface="Univers LT Std 57 Cn"/>
              </a:rPr>
              <a:t>Stay behind the baseline </a:t>
            </a:r>
            <a:r>
              <a:rPr lang="en-US" sz="2000" dirty="0" smtClean="0">
                <a:latin typeface="Univers LT Std 57 Cn"/>
              </a:rPr>
              <a:t>(back court) until the ball has been passed from throw-in</a:t>
            </a:r>
          </a:p>
          <a:p>
            <a:pPr marL="457200" indent="-457200">
              <a:buFont typeface="+mj-lt"/>
              <a:buAutoNum type="arabicPeriod"/>
            </a:pPr>
            <a:r>
              <a:rPr lang="en-US" sz="2000" dirty="0" smtClean="0">
                <a:latin typeface="Univers LT Std 57 Cn"/>
              </a:rPr>
              <a:t>Trail the play all the time,                      2-3 steps  (no overrunning)</a:t>
            </a:r>
          </a:p>
          <a:p>
            <a:pPr marL="457200" indent="-457200">
              <a:buFont typeface="+mj-lt"/>
              <a:buAutoNum type="arabicPeriod"/>
            </a:pPr>
            <a:r>
              <a:rPr lang="en-US" sz="2000" dirty="0" smtClean="0">
                <a:latin typeface="Univers LT Std 57 Cn"/>
              </a:rPr>
              <a:t>Find the initial position where you are able to cover the ball and see possible next play in progress (45°). </a:t>
            </a:r>
          </a:p>
          <a:p>
            <a:pPr marL="457200" indent="-457200">
              <a:buFont typeface="+mj-lt"/>
              <a:buAutoNum type="arabicPeriod"/>
            </a:pPr>
            <a:r>
              <a:rPr lang="en-US" sz="2000" dirty="0" smtClean="0">
                <a:latin typeface="Univers LT Std 57 Cn"/>
              </a:rPr>
              <a:t>Keep distance from the play </a:t>
            </a:r>
          </a:p>
          <a:p>
            <a:pPr marL="457200" indent="-457200">
              <a:buFont typeface="+mj-lt"/>
              <a:buAutoNum type="arabicPeriod"/>
            </a:pPr>
            <a:r>
              <a:rPr lang="en-US" sz="2000" dirty="0" smtClean="0">
                <a:latin typeface="Univers LT Std 57 Cn"/>
              </a:rPr>
              <a:t>2/3 point shots (read the play)</a:t>
            </a:r>
          </a:p>
          <a:p>
            <a:pPr marL="457200" indent="-457200">
              <a:buFont typeface="+mj-lt"/>
              <a:buAutoNum type="arabicPeriod"/>
            </a:pPr>
            <a:r>
              <a:rPr lang="fi-FI" sz="2000" dirty="0" smtClean="0">
                <a:latin typeface="Univers LT Std 57 Cn"/>
              </a:rPr>
              <a:t>Control of the game &amp; shot clock</a:t>
            </a:r>
            <a:endParaRPr lang="en-US" sz="2000" dirty="0" smtClean="0">
              <a:latin typeface="Univers LT Std 57 Cn"/>
            </a:endParaRPr>
          </a:p>
          <a:p>
            <a:pPr marL="971550" lvl="1" indent="-514350" eaLnBrk="1" hangingPunct="1">
              <a:buFont typeface="+mj-lt"/>
              <a:buAutoNum type="arabicPeriod"/>
            </a:pPr>
            <a:endParaRPr lang="en-US" dirty="0" smtClean="0">
              <a:latin typeface="Univers LT Std 57 Cn"/>
            </a:endParaRPr>
          </a:p>
          <a:p>
            <a:pPr eaLnBrk="1" hangingPunct="1"/>
            <a:endParaRPr lang="en-US" sz="2400" dirty="0" smtClean="0">
              <a:latin typeface="Univers LT Std 57 Cn"/>
            </a:endParaRPr>
          </a:p>
          <a:p>
            <a:pPr eaLnBrk="1" hangingPunct="1"/>
            <a:endParaRPr lang="en-US" sz="2400" dirty="0" smtClean="0">
              <a:latin typeface="Univers LT Std 57 Cn"/>
            </a:endParaRPr>
          </a:p>
        </p:txBody>
      </p:sp>
      <p:sp>
        <p:nvSpPr>
          <p:cNvPr id="20" name="Tasakylkinen kolmio 8"/>
          <p:cNvSpPr>
            <a:spLocks noChangeArrowheads="1"/>
          </p:cNvSpPr>
          <p:nvPr/>
        </p:nvSpPr>
        <p:spPr bwMode="auto">
          <a:xfrm rot="1497342">
            <a:off x="5169215" y="2446661"/>
            <a:ext cx="3773835" cy="2991019"/>
          </a:xfrm>
          <a:prstGeom prst="triangle">
            <a:avLst>
              <a:gd name="adj" fmla="val 50000"/>
            </a:avLst>
          </a:prstGeom>
          <a:solidFill>
            <a:srgbClr val="92D050">
              <a:alpha val="30196"/>
            </a:srgbClr>
          </a:solidFill>
          <a:ln w="9525" algn="ctr">
            <a:solidFill>
              <a:srgbClr val="050036"/>
            </a:solidFill>
            <a:round/>
            <a:headEnd/>
            <a:tailEnd/>
          </a:ln>
        </p:spPr>
        <p:txBody>
          <a:bodyPr/>
          <a:lstStyle/>
          <a:p>
            <a:pPr algn="ctr"/>
            <a:endParaRPr lang="en-US"/>
          </a:p>
        </p:txBody>
      </p:sp>
      <p:cxnSp>
        <p:nvCxnSpPr>
          <p:cNvPr id="25" name="Suora nuoliyhdysviiva 24"/>
          <p:cNvCxnSpPr/>
          <p:nvPr/>
        </p:nvCxnSpPr>
        <p:spPr bwMode="auto">
          <a:xfrm flipH="1">
            <a:off x="5613398" y="2960296"/>
            <a:ext cx="101602" cy="1139031"/>
          </a:xfrm>
          <a:prstGeom prst="straightConnector1">
            <a:avLst/>
          </a:prstGeom>
          <a:gradFill rotWithShape="0">
            <a:gsLst>
              <a:gs pos="0">
                <a:srgbClr val="45A4FD"/>
              </a:gs>
              <a:gs pos="100000">
                <a:srgbClr val="113C83"/>
              </a:gs>
            </a:gsLst>
            <a:lin ang="5400000" scaled="1"/>
          </a:gradFill>
          <a:ln w="63500" cap="flat" cmpd="sng" algn="ctr">
            <a:solidFill>
              <a:schemeClr val="tx1"/>
            </a:solidFill>
            <a:prstDash val="solid"/>
            <a:round/>
            <a:headEnd type="none" w="med" len="med"/>
            <a:tailEnd type="triangle"/>
          </a:ln>
          <a:effectLst/>
        </p:spPr>
      </p:cxnSp>
      <p:pic>
        <p:nvPicPr>
          <p:cNvPr id="6" name="Kuva 5" descr="A5.png"/>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955669" y="2234127"/>
            <a:ext cx="288238" cy="288238"/>
          </a:xfrm>
          <a:prstGeom prst="rect">
            <a:avLst/>
          </a:prstGeom>
        </p:spPr>
      </p:pic>
      <p:pic>
        <p:nvPicPr>
          <p:cNvPr id="7" name="Kuva 6" descr="A2.png"/>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109133" y="1523410"/>
            <a:ext cx="288239" cy="288239"/>
          </a:xfrm>
          <a:prstGeom prst="rect">
            <a:avLst/>
          </a:prstGeom>
        </p:spPr>
      </p:pic>
      <p:pic>
        <p:nvPicPr>
          <p:cNvPr id="8" name="Kuva 7" descr="B3.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15713" y="3574207"/>
            <a:ext cx="288239" cy="288239"/>
          </a:xfrm>
          <a:prstGeom prst="rect">
            <a:avLst/>
          </a:prstGeom>
        </p:spPr>
      </p:pic>
      <p:pic>
        <p:nvPicPr>
          <p:cNvPr id="29" name="Kuva 28" descr="A5.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1550" y="3090153"/>
            <a:ext cx="288238" cy="288238"/>
          </a:xfrm>
          <a:prstGeom prst="rect">
            <a:avLst/>
          </a:prstGeom>
        </p:spPr>
      </p:pic>
      <p:pic>
        <p:nvPicPr>
          <p:cNvPr id="30" name="Picture 12" descr="pilot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22257" y="1447210"/>
            <a:ext cx="272370" cy="319088"/>
          </a:xfrm>
          <a:prstGeom prst="rect">
            <a:avLst/>
          </a:prstGeom>
          <a:noFill/>
          <a:ln w="9525">
            <a:noFill/>
            <a:miter lim="800000"/>
            <a:headEnd/>
            <a:tailEnd/>
          </a:ln>
        </p:spPr>
      </p:pic>
      <p:pic>
        <p:nvPicPr>
          <p:cNvPr id="55307" name="Picture 12" descr="pilot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51063" y="3059303"/>
            <a:ext cx="272370" cy="319088"/>
          </a:xfrm>
          <a:prstGeom prst="rect">
            <a:avLst/>
          </a:prstGeom>
          <a:noFill/>
          <a:ln w="9525">
            <a:noFill/>
            <a:miter lim="800000"/>
            <a:headEnd/>
            <a:tailEnd/>
          </a:ln>
        </p:spPr>
      </p:pic>
      <p:pic>
        <p:nvPicPr>
          <p:cNvPr id="9" name="Kuva 8" descr="Trail.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2576368">
            <a:off x="7445249" y="2532555"/>
            <a:ext cx="421575" cy="359997"/>
          </a:xfrm>
          <a:prstGeom prst="rect">
            <a:avLst/>
          </a:prstGeom>
        </p:spPr>
      </p:pic>
      <p:pic>
        <p:nvPicPr>
          <p:cNvPr id="32" name="Kuva 31" descr="Trail.png"/>
          <p:cNvPicPr>
            <a:picLocks noChangeAspect="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2576368">
            <a:off x="7641242" y="1535098"/>
            <a:ext cx="421575" cy="359997"/>
          </a:xfrm>
          <a:prstGeom prst="rect">
            <a:avLst/>
          </a:prstGeom>
        </p:spPr>
      </p:pic>
      <p:sp>
        <p:nvSpPr>
          <p:cNvPr id="15" name="Tekstiruutu 14"/>
          <p:cNvSpPr txBox="1"/>
          <p:nvPr/>
        </p:nvSpPr>
        <p:spPr>
          <a:xfrm>
            <a:off x="7471060" y="953870"/>
            <a:ext cx="1271106" cy="646331"/>
          </a:xfrm>
          <a:prstGeom prst="rect">
            <a:avLst/>
          </a:prstGeom>
          <a:noFill/>
        </p:spPr>
        <p:txBody>
          <a:bodyPr wrap="square" rtlCol="0">
            <a:spAutoFit/>
          </a:bodyPr>
          <a:lstStyle/>
          <a:p>
            <a:pPr algn="ctr"/>
            <a:r>
              <a:rPr lang="en-GB" dirty="0" smtClean="0"/>
              <a:t>HSB / page 203</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Kuva 29" descr="court_h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436" y="1564406"/>
            <a:ext cx="8082923" cy="503999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7346" name="Title 1"/>
          <p:cNvSpPr txBox="1">
            <a:spLocks/>
          </p:cNvSpPr>
          <p:nvPr/>
        </p:nvSpPr>
        <p:spPr bwMode="auto">
          <a:xfrm>
            <a:off x="136756" y="221615"/>
            <a:ext cx="8314998" cy="719138"/>
          </a:xfrm>
          <a:prstGeom prst="rect">
            <a:avLst/>
          </a:prstGeom>
          <a:noFill/>
          <a:ln w="9525">
            <a:noFill/>
            <a:miter lim="800000"/>
            <a:headEnd/>
            <a:tailEnd/>
          </a:ln>
        </p:spPr>
        <p:txBody>
          <a:bodyPr/>
          <a:lstStyle/>
          <a:p>
            <a:r>
              <a:rPr lang="fr-CH" sz="2400" b="1" dirty="0" smtClean="0">
                <a:solidFill>
                  <a:schemeClr val="bg1"/>
                </a:solidFill>
                <a:latin typeface="Fiba"/>
                <a:cs typeface="Fiba"/>
              </a:rPr>
              <a:t>3PO basic: </a:t>
            </a:r>
          </a:p>
          <a:p>
            <a:r>
              <a:rPr lang="fr-CH" sz="2400" b="1" dirty="0" err="1" smtClean="0">
                <a:solidFill>
                  <a:schemeClr val="bg1"/>
                </a:solidFill>
                <a:latin typeface="Fiba"/>
                <a:cs typeface="Fiba"/>
              </a:rPr>
              <a:t>trail</a:t>
            </a:r>
            <a:r>
              <a:rPr lang="fr-CH" sz="2400" b="1" dirty="0" smtClean="0">
                <a:solidFill>
                  <a:schemeClr val="bg1"/>
                </a:solidFill>
                <a:latin typeface="Fiba"/>
                <a:cs typeface="Fiba"/>
              </a:rPr>
              <a:t> – </a:t>
            </a:r>
            <a:r>
              <a:rPr lang="fr-CH" sz="2400" b="1" dirty="0" err="1" smtClean="0">
                <a:solidFill>
                  <a:schemeClr val="bg1"/>
                </a:solidFill>
                <a:latin typeface="Fiba"/>
                <a:cs typeface="Fiba"/>
              </a:rPr>
              <a:t>individual</a:t>
            </a:r>
            <a:r>
              <a:rPr lang="fr-CH" sz="2400" b="1" dirty="0" smtClean="0">
                <a:solidFill>
                  <a:schemeClr val="bg1"/>
                </a:solidFill>
                <a:latin typeface="Fiba"/>
                <a:cs typeface="Fiba"/>
              </a:rPr>
              <a:t> transition</a:t>
            </a:r>
            <a:endParaRPr lang="en-US" sz="2400" b="1" dirty="0">
              <a:solidFill>
                <a:schemeClr val="bg1"/>
              </a:solidFill>
              <a:latin typeface="Fiba"/>
              <a:cs typeface="Fiba"/>
            </a:endParaRPr>
          </a:p>
        </p:txBody>
      </p:sp>
      <p:pic>
        <p:nvPicPr>
          <p:cNvPr id="4" name="Kuva 3" descr="Lea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347720">
            <a:off x="710540" y="5070648"/>
            <a:ext cx="337257" cy="287995"/>
          </a:xfrm>
          <a:prstGeom prst="rect">
            <a:avLst/>
          </a:prstGeom>
        </p:spPr>
      </p:pic>
      <p:pic>
        <p:nvPicPr>
          <p:cNvPr id="5" name="Kuva 4" descr="Cente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2314661" y="2264224"/>
            <a:ext cx="337258" cy="287996"/>
          </a:xfrm>
          <a:prstGeom prst="rect">
            <a:avLst/>
          </a:prstGeom>
        </p:spPr>
      </p:pic>
      <p:pic>
        <p:nvPicPr>
          <p:cNvPr id="6" name="Kuva 5" descr="A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76460" y="4737061"/>
            <a:ext cx="252238" cy="252238"/>
          </a:xfrm>
          <a:prstGeom prst="rect">
            <a:avLst/>
          </a:prstGeom>
        </p:spPr>
      </p:pic>
      <p:pic>
        <p:nvPicPr>
          <p:cNvPr id="7" name="Kuva 6" descr="A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68592" y="2819361"/>
            <a:ext cx="252238" cy="252238"/>
          </a:xfrm>
          <a:prstGeom prst="rect">
            <a:avLst/>
          </a:prstGeom>
        </p:spPr>
      </p:pic>
      <p:pic>
        <p:nvPicPr>
          <p:cNvPr id="8" name="Kuva 7" descr="A4.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17554" y="4615214"/>
            <a:ext cx="252238" cy="252238"/>
          </a:xfrm>
          <a:prstGeom prst="rect">
            <a:avLst/>
          </a:prstGeom>
        </p:spPr>
      </p:pic>
      <p:pic>
        <p:nvPicPr>
          <p:cNvPr id="10" name="Kuva 9" descr="A3.png"/>
          <p:cNvPicPr>
            <a:picLocks noChangeAspect="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047362" y="4863180"/>
            <a:ext cx="252238" cy="252238"/>
          </a:xfrm>
          <a:prstGeom prst="rect">
            <a:avLst/>
          </a:prstGeom>
        </p:spPr>
      </p:pic>
      <p:pic>
        <p:nvPicPr>
          <p:cNvPr id="12" name="Kuva 11" descr="A5.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68840" y="3136864"/>
            <a:ext cx="252238" cy="252238"/>
          </a:xfrm>
          <a:prstGeom prst="rect">
            <a:avLst/>
          </a:prstGeom>
        </p:spPr>
      </p:pic>
      <p:pic>
        <p:nvPicPr>
          <p:cNvPr id="13" name="Kuva 12" descr="B1.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42721" y="4660100"/>
            <a:ext cx="252238" cy="252238"/>
          </a:xfrm>
          <a:prstGeom prst="rect">
            <a:avLst/>
          </a:prstGeom>
        </p:spPr>
      </p:pic>
      <p:pic>
        <p:nvPicPr>
          <p:cNvPr id="14" name="Kuva 13" descr="B5.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56406" y="3200908"/>
            <a:ext cx="252238" cy="252238"/>
          </a:xfrm>
          <a:prstGeom prst="rect">
            <a:avLst/>
          </a:prstGeom>
        </p:spPr>
      </p:pic>
      <p:pic>
        <p:nvPicPr>
          <p:cNvPr id="15" name="Kuva 14" descr="B3.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093833" y="2685981"/>
            <a:ext cx="252238" cy="252238"/>
          </a:xfrm>
          <a:prstGeom prst="rect">
            <a:avLst/>
          </a:prstGeom>
        </p:spPr>
      </p:pic>
      <p:pic>
        <p:nvPicPr>
          <p:cNvPr id="16" name="Kuva 15" descr="B2.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961976" y="4731958"/>
            <a:ext cx="252238" cy="252238"/>
          </a:xfrm>
          <a:prstGeom prst="rect">
            <a:avLst/>
          </a:prstGeom>
        </p:spPr>
      </p:pic>
      <p:pic>
        <p:nvPicPr>
          <p:cNvPr id="17" name="Kuva 16" descr="B4.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599847" y="4912338"/>
            <a:ext cx="252238" cy="252238"/>
          </a:xfrm>
          <a:prstGeom prst="rect">
            <a:avLst/>
          </a:prstGeom>
        </p:spPr>
      </p:pic>
      <p:pic>
        <p:nvPicPr>
          <p:cNvPr id="28" name="Kuva 27" descr="Trail.png"/>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6984756">
            <a:off x="8004852" y="5377874"/>
            <a:ext cx="337258" cy="287996"/>
          </a:xfrm>
          <a:prstGeom prst="rect">
            <a:avLst/>
          </a:prstGeom>
        </p:spPr>
      </p:pic>
      <p:pic>
        <p:nvPicPr>
          <p:cNvPr id="31" name="Picture 12" descr="pilota"/>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398668" y="4750339"/>
            <a:ext cx="338365" cy="323997"/>
          </a:xfrm>
          <a:prstGeom prst="rect">
            <a:avLst/>
          </a:prstGeom>
          <a:noFill/>
          <a:ln w="9525">
            <a:noFill/>
            <a:miter lim="800000"/>
            <a:headEnd/>
            <a:tailEnd/>
          </a:ln>
        </p:spPr>
      </p:pic>
      <p:cxnSp>
        <p:nvCxnSpPr>
          <p:cNvPr id="9" name="Suora nuoliyhdysviiva 8"/>
          <p:cNvCxnSpPr/>
          <p:nvPr/>
        </p:nvCxnSpPr>
        <p:spPr>
          <a:xfrm flipH="1" flipV="1">
            <a:off x="6088095" y="5290695"/>
            <a:ext cx="586021" cy="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9" name="Kuva 28" descr="A3.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87718" y="4989299"/>
            <a:ext cx="252238" cy="252238"/>
          </a:xfrm>
          <a:prstGeom prst="rect">
            <a:avLst/>
          </a:prstGeom>
        </p:spPr>
      </p:pic>
      <p:pic>
        <p:nvPicPr>
          <p:cNvPr id="32" name="Kuva 31" descr="Trail.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16395323">
            <a:off x="7390453" y="5413347"/>
            <a:ext cx="337258" cy="287996"/>
          </a:xfrm>
          <a:prstGeom prst="rect">
            <a:avLst/>
          </a:prstGeom>
        </p:spPr>
      </p:pic>
      <p:sp>
        <p:nvSpPr>
          <p:cNvPr id="21" name="Tekstiruutu 20"/>
          <p:cNvSpPr txBox="1"/>
          <p:nvPr/>
        </p:nvSpPr>
        <p:spPr>
          <a:xfrm>
            <a:off x="7471060" y="953870"/>
            <a:ext cx="1271106" cy="646331"/>
          </a:xfrm>
          <a:prstGeom prst="rect">
            <a:avLst/>
          </a:prstGeom>
          <a:noFill/>
        </p:spPr>
        <p:txBody>
          <a:bodyPr wrap="square" rtlCol="0">
            <a:spAutoFit/>
          </a:bodyPr>
          <a:lstStyle/>
          <a:p>
            <a:pPr algn="ctr"/>
            <a:r>
              <a:rPr lang="en-GB" dirty="0" smtClean="0"/>
              <a:t>HSB / page 203</a:t>
            </a:r>
            <a:endParaRPr lang="en-GB" dirty="0"/>
          </a:p>
        </p:txBody>
      </p:sp>
    </p:spTree>
    <p:extLst>
      <p:ext uri="{BB962C8B-B14F-4D97-AF65-F5344CB8AC3E}">
        <p14:creationId xmlns:p14="http://schemas.microsoft.com/office/powerpoint/2010/main" val="1679094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272806"/>
            <a:ext cx="8229600" cy="637987"/>
          </a:xfrm>
        </p:spPr>
        <p:txBody>
          <a:bodyPr>
            <a:normAutofit/>
          </a:bodyPr>
          <a:lstStyle/>
          <a:p>
            <a:pPr eaLnBrk="1" hangingPunct="1"/>
            <a:r>
              <a:rPr lang="fr-CH" sz="2400" b="1" dirty="0" smtClean="0">
                <a:latin typeface="Fiba"/>
                <a:cs typeface="Fiba"/>
              </a:rPr>
              <a:t>3PO MECHANICS</a:t>
            </a:r>
            <a:endParaRPr lang="en-US" sz="2400" b="1" dirty="0" smtClean="0">
              <a:latin typeface="Fiba"/>
              <a:cs typeface="Fiba"/>
            </a:endParaRPr>
          </a:p>
        </p:txBody>
      </p:sp>
      <p:sp>
        <p:nvSpPr>
          <p:cNvPr id="41986" name="Content Placeholder 2"/>
          <p:cNvSpPr>
            <a:spLocks noGrp="1"/>
          </p:cNvSpPr>
          <p:nvPr>
            <p:ph idx="1"/>
          </p:nvPr>
        </p:nvSpPr>
        <p:spPr>
          <a:xfrm>
            <a:off x="363953" y="2420938"/>
            <a:ext cx="8524330" cy="4464050"/>
          </a:xfrm>
        </p:spPr>
        <p:txBody>
          <a:bodyPr/>
          <a:lstStyle/>
          <a:p>
            <a:pPr marL="0" indent="0" algn="ctr" eaLnBrk="1" hangingPunct="1">
              <a:buFontTx/>
              <a:buNone/>
            </a:pPr>
            <a:r>
              <a:rPr lang="en-US" sz="6000" i="1" dirty="0" smtClean="0">
                <a:latin typeface="Univers LT Std 57 Cn"/>
                <a:ea typeface="Arial Unicode MS"/>
                <a:cs typeface="Arial Unicode MS"/>
              </a:rPr>
              <a:t>There is </a:t>
            </a:r>
            <a:r>
              <a:rPr lang="en-US" sz="6000" b="1" i="1" dirty="0" smtClean="0">
                <a:latin typeface="Univers LT Std 57 Cn"/>
                <a:ea typeface="Arial Unicode MS"/>
                <a:cs typeface="Arial Unicode MS"/>
              </a:rPr>
              <a:t>one</a:t>
            </a:r>
            <a:r>
              <a:rPr lang="en-US" sz="6000" i="1" dirty="0" smtClean="0">
                <a:latin typeface="Univers LT Std 57 Cn"/>
                <a:ea typeface="Arial Unicode MS"/>
                <a:cs typeface="Arial Unicode MS"/>
              </a:rPr>
              <a:t> game,                               </a:t>
            </a:r>
            <a:r>
              <a:rPr lang="en-US" sz="6000" b="1" i="1" dirty="0" smtClean="0">
                <a:latin typeface="Univers LT Std 57 Cn"/>
                <a:ea typeface="Arial Unicode MS"/>
                <a:cs typeface="Arial Unicode MS"/>
              </a:rPr>
              <a:t>three</a:t>
            </a:r>
            <a:r>
              <a:rPr lang="en-US" sz="6000" i="1" dirty="0" smtClean="0">
                <a:latin typeface="Univers LT Std 57 Cn"/>
                <a:ea typeface="Arial Unicode MS"/>
                <a:cs typeface="Arial Unicode MS"/>
              </a:rPr>
              <a:t> referees,                                               but still only </a:t>
            </a:r>
            <a:r>
              <a:rPr lang="en-US" sz="6000" b="1" i="1" dirty="0" smtClean="0">
                <a:latin typeface="Univers LT Std 57 Cn"/>
                <a:ea typeface="Arial Unicode MS"/>
                <a:cs typeface="Arial Unicode MS"/>
              </a:rPr>
              <a:t>one officiating</a:t>
            </a:r>
            <a:r>
              <a:rPr lang="en-US" sz="6000" i="1" dirty="0" smtClean="0">
                <a:latin typeface="Univers LT Std 57 Cn"/>
                <a:ea typeface="Arial Unicode MS"/>
                <a:cs typeface="Arial Unicode MS"/>
              </a:rPr>
              <a:t> team.</a:t>
            </a:r>
            <a:endParaRPr lang="en-US" sz="6000" i="1" dirty="0" smtClean="0">
              <a:latin typeface="Univers LT Std 57 Cn"/>
              <a:cs typeface="Arial" charset="0"/>
            </a:endParaRPr>
          </a:p>
          <a:p>
            <a:pPr marL="0" indent="0" eaLnBrk="1" hangingPunct="1"/>
            <a:endParaRPr lang="en-US" sz="6000" i="1" dirty="0" smtClean="0">
              <a:latin typeface="Univers LT Std 57 Cn"/>
            </a:endParaRPr>
          </a:p>
        </p:txBody>
      </p:sp>
    </p:spTree>
    <p:extLst>
      <p:ext uri="{BB962C8B-B14F-4D97-AF65-F5344CB8AC3E}">
        <p14:creationId xmlns:p14="http://schemas.microsoft.com/office/powerpoint/2010/main" val="1211227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Kuva 29" descr="court_h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436" y="1564406"/>
            <a:ext cx="8082923" cy="503999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Tasakylkinen kolmio 8"/>
          <p:cNvSpPr>
            <a:spLocks noChangeArrowheads="1"/>
          </p:cNvSpPr>
          <p:nvPr/>
        </p:nvSpPr>
        <p:spPr bwMode="auto">
          <a:xfrm rot="7025854">
            <a:off x="2652631" y="2079300"/>
            <a:ext cx="3843624" cy="4392946"/>
          </a:xfrm>
          <a:prstGeom prst="triangle">
            <a:avLst>
              <a:gd name="adj" fmla="val 50000"/>
            </a:avLst>
          </a:prstGeom>
          <a:solidFill>
            <a:srgbClr val="92D050">
              <a:alpha val="30196"/>
            </a:srgbClr>
          </a:solidFill>
          <a:ln w="9525" algn="ctr">
            <a:solidFill>
              <a:srgbClr val="050036"/>
            </a:solidFill>
            <a:round/>
            <a:headEnd/>
            <a:tailEnd/>
          </a:ln>
        </p:spPr>
        <p:txBody>
          <a:bodyPr/>
          <a:lstStyle/>
          <a:p>
            <a:pPr algn="ctr"/>
            <a:endParaRPr lang="en-US"/>
          </a:p>
        </p:txBody>
      </p:sp>
      <p:pic>
        <p:nvPicPr>
          <p:cNvPr id="4" name="Kuva 3" descr="Lea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347720">
            <a:off x="710540" y="5070648"/>
            <a:ext cx="337257" cy="287995"/>
          </a:xfrm>
          <a:prstGeom prst="rect">
            <a:avLst/>
          </a:prstGeom>
        </p:spPr>
      </p:pic>
      <p:pic>
        <p:nvPicPr>
          <p:cNvPr id="5" name="Kuva 4" descr="Cente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2314661" y="2264224"/>
            <a:ext cx="337258" cy="287996"/>
          </a:xfrm>
          <a:prstGeom prst="rect">
            <a:avLst/>
          </a:prstGeom>
        </p:spPr>
      </p:pic>
      <p:pic>
        <p:nvPicPr>
          <p:cNvPr id="6" name="Kuva 5" descr="A1.png"/>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988592" y="4737061"/>
            <a:ext cx="252238" cy="252238"/>
          </a:xfrm>
          <a:prstGeom prst="rect">
            <a:avLst/>
          </a:prstGeom>
        </p:spPr>
      </p:pic>
      <p:pic>
        <p:nvPicPr>
          <p:cNvPr id="7" name="Kuva 6" descr="A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68592" y="2819361"/>
            <a:ext cx="252238" cy="252238"/>
          </a:xfrm>
          <a:prstGeom prst="rect">
            <a:avLst/>
          </a:prstGeom>
        </p:spPr>
      </p:pic>
      <p:pic>
        <p:nvPicPr>
          <p:cNvPr id="8" name="Kuva 7" descr="A4.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17554" y="4615214"/>
            <a:ext cx="252238" cy="252238"/>
          </a:xfrm>
          <a:prstGeom prst="rect">
            <a:avLst/>
          </a:prstGeom>
        </p:spPr>
      </p:pic>
      <p:pic>
        <p:nvPicPr>
          <p:cNvPr id="10" name="Kuva 9" descr="A3.png"/>
          <p:cNvPicPr>
            <a:picLocks noChangeAspect="1"/>
          </p:cNvPicPr>
          <p:nvPr/>
        </p:nvPicPr>
        <p:blipFill>
          <a:blip r:embed="rId9"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47362" y="4863180"/>
            <a:ext cx="252238" cy="252238"/>
          </a:xfrm>
          <a:prstGeom prst="rect">
            <a:avLst/>
          </a:prstGeom>
        </p:spPr>
      </p:pic>
      <p:pic>
        <p:nvPicPr>
          <p:cNvPr id="12" name="Kuva 11" descr="A5.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68840" y="3136864"/>
            <a:ext cx="252238" cy="252238"/>
          </a:xfrm>
          <a:prstGeom prst="rect">
            <a:avLst/>
          </a:prstGeom>
        </p:spPr>
      </p:pic>
      <p:pic>
        <p:nvPicPr>
          <p:cNvPr id="13" name="Kuva 12" descr="B1.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42721" y="4660100"/>
            <a:ext cx="252238" cy="252238"/>
          </a:xfrm>
          <a:prstGeom prst="rect">
            <a:avLst/>
          </a:prstGeom>
        </p:spPr>
      </p:pic>
      <p:pic>
        <p:nvPicPr>
          <p:cNvPr id="14" name="Kuva 13" descr="B5.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56406" y="3200908"/>
            <a:ext cx="252238" cy="252238"/>
          </a:xfrm>
          <a:prstGeom prst="rect">
            <a:avLst/>
          </a:prstGeom>
        </p:spPr>
      </p:pic>
      <p:pic>
        <p:nvPicPr>
          <p:cNvPr id="15" name="Kuva 14" descr="B3.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093833" y="2685981"/>
            <a:ext cx="252238" cy="252238"/>
          </a:xfrm>
          <a:prstGeom prst="rect">
            <a:avLst/>
          </a:prstGeom>
        </p:spPr>
      </p:pic>
      <p:pic>
        <p:nvPicPr>
          <p:cNvPr id="16" name="Kuva 15" descr="B2.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337095" y="4746391"/>
            <a:ext cx="252238" cy="252238"/>
          </a:xfrm>
          <a:prstGeom prst="rect">
            <a:avLst/>
          </a:prstGeom>
        </p:spPr>
      </p:pic>
      <p:pic>
        <p:nvPicPr>
          <p:cNvPr id="17" name="Kuva 16" descr="B4.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599847" y="4912338"/>
            <a:ext cx="252238" cy="252238"/>
          </a:xfrm>
          <a:prstGeom prst="rect">
            <a:avLst/>
          </a:prstGeom>
        </p:spPr>
      </p:pic>
      <p:pic>
        <p:nvPicPr>
          <p:cNvPr id="25" name="Kuva 24" descr="A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97476" y="4072202"/>
            <a:ext cx="252238" cy="252238"/>
          </a:xfrm>
          <a:prstGeom prst="rect">
            <a:avLst/>
          </a:prstGeom>
        </p:spPr>
      </p:pic>
      <p:pic>
        <p:nvPicPr>
          <p:cNvPr id="26" name="Kuva 25" descr="B2.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150747" y="4072202"/>
            <a:ext cx="252238" cy="252238"/>
          </a:xfrm>
          <a:prstGeom prst="rect">
            <a:avLst/>
          </a:prstGeom>
        </p:spPr>
      </p:pic>
      <p:pic>
        <p:nvPicPr>
          <p:cNvPr id="3" name="Kuva 2" descr="Trail.png"/>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7932276">
            <a:off x="8004852" y="5328628"/>
            <a:ext cx="337258" cy="287996"/>
          </a:xfrm>
          <a:prstGeom prst="rect">
            <a:avLst/>
          </a:prstGeom>
        </p:spPr>
      </p:pic>
      <p:pic>
        <p:nvPicPr>
          <p:cNvPr id="33" name="Picture 12" descr="pilota"/>
          <p:cNvPicPr>
            <a:picLocks noChangeAspect="1" noChangeArrowheads="1"/>
          </p:cNvPicPr>
          <p:nvPr/>
        </p:nvPicPr>
        <p:blipFill>
          <a:blip r:embed="rId17"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892328" y="4827300"/>
            <a:ext cx="338365" cy="323997"/>
          </a:xfrm>
          <a:prstGeom prst="rect">
            <a:avLst/>
          </a:prstGeom>
          <a:noFill/>
          <a:ln w="9525">
            <a:noFill/>
            <a:miter lim="800000"/>
            <a:headEnd/>
            <a:tailEnd/>
          </a:ln>
        </p:spPr>
      </p:pic>
      <p:pic>
        <p:nvPicPr>
          <p:cNvPr id="28" name="Kuva 27" descr="Trail.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17932276">
            <a:off x="6262776" y="5062498"/>
            <a:ext cx="337258" cy="287996"/>
          </a:xfrm>
          <a:prstGeom prst="rect">
            <a:avLst/>
          </a:prstGeom>
        </p:spPr>
      </p:pic>
      <p:pic>
        <p:nvPicPr>
          <p:cNvPr id="31" name="Picture 12" descr="pilota"/>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5402985" y="4165710"/>
            <a:ext cx="338365" cy="323997"/>
          </a:xfrm>
          <a:prstGeom prst="rect">
            <a:avLst/>
          </a:prstGeom>
          <a:noFill/>
          <a:ln w="9525">
            <a:noFill/>
            <a:miter lim="800000"/>
            <a:headEnd/>
            <a:tailEnd/>
          </a:ln>
        </p:spPr>
      </p:pic>
      <p:sp>
        <p:nvSpPr>
          <p:cNvPr id="23" name="Title 1"/>
          <p:cNvSpPr txBox="1">
            <a:spLocks/>
          </p:cNvSpPr>
          <p:nvPr/>
        </p:nvSpPr>
        <p:spPr bwMode="auto">
          <a:xfrm>
            <a:off x="136756" y="221615"/>
            <a:ext cx="8314998" cy="719138"/>
          </a:xfrm>
          <a:prstGeom prst="rect">
            <a:avLst/>
          </a:prstGeom>
          <a:noFill/>
          <a:ln w="9525">
            <a:noFill/>
            <a:miter lim="800000"/>
            <a:headEnd/>
            <a:tailEnd/>
          </a:ln>
        </p:spPr>
        <p:txBody>
          <a:bodyPr/>
          <a:lstStyle/>
          <a:p>
            <a:r>
              <a:rPr lang="fr-CH" sz="2400" b="1" dirty="0" smtClean="0">
                <a:solidFill>
                  <a:schemeClr val="bg1"/>
                </a:solidFill>
                <a:latin typeface="Fiba"/>
                <a:cs typeface="Fiba"/>
              </a:rPr>
              <a:t>3PO basic: </a:t>
            </a:r>
          </a:p>
          <a:p>
            <a:r>
              <a:rPr lang="fr-CH" sz="2400" b="1" dirty="0" err="1" smtClean="0">
                <a:solidFill>
                  <a:schemeClr val="bg1"/>
                </a:solidFill>
                <a:latin typeface="Fiba"/>
                <a:cs typeface="Fiba"/>
              </a:rPr>
              <a:t>trail</a:t>
            </a:r>
            <a:r>
              <a:rPr lang="fr-CH" sz="2400" b="1" dirty="0" smtClean="0">
                <a:solidFill>
                  <a:schemeClr val="bg1"/>
                </a:solidFill>
                <a:latin typeface="Fiba"/>
                <a:cs typeface="Fiba"/>
              </a:rPr>
              <a:t> – </a:t>
            </a:r>
            <a:r>
              <a:rPr lang="fr-CH" sz="2400" b="1" dirty="0" err="1" smtClean="0">
                <a:solidFill>
                  <a:schemeClr val="bg1"/>
                </a:solidFill>
                <a:latin typeface="Fiba"/>
                <a:cs typeface="Fiba"/>
              </a:rPr>
              <a:t>individual</a:t>
            </a:r>
            <a:r>
              <a:rPr lang="fr-CH" sz="2400" b="1" dirty="0" smtClean="0">
                <a:solidFill>
                  <a:schemeClr val="bg1"/>
                </a:solidFill>
                <a:latin typeface="Fiba"/>
                <a:cs typeface="Fiba"/>
              </a:rPr>
              <a:t> transition</a:t>
            </a:r>
            <a:endParaRPr lang="en-US" sz="2400" b="1" dirty="0">
              <a:solidFill>
                <a:schemeClr val="bg1"/>
              </a:solidFill>
              <a:latin typeface="Fiba"/>
              <a:cs typeface="Fiba"/>
            </a:endParaRPr>
          </a:p>
        </p:txBody>
      </p:sp>
      <p:sp>
        <p:nvSpPr>
          <p:cNvPr id="24" name="Tekstiruutu 23"/>
          <p:cNvSpPr txBox="1"/>
          <p:nvPr/>
        </p:nvSpPr>
        <p:spPr>
          <a:xfrm>
            <a:off x="7471060" y="953870"/>
            <a:ext cx="1271106" cy="646331"/>
          </a:xfrm>
          <a:prstGeom prst="rect">
            <a:avLst/>
          </a:prstGeom>
          <a:noFill/>
        </p:spPr>
        <p:txBody>
          <a:bodyPr wrap="square" rtlCol="0">
            <a:spAutoFit/>
          </a:bodyPr>
          <a:lstStyle/>
          <a:p>
            <a:pPr algn="ctr"/>
            <a:r>
              <a:rPr lang="en-GB" dirty="0" smtClean="0"/>
              <a:t>HSB / page 203</a:t>
            </a:r>
            <a:endParaRPr lang="en-GB" dirty="0"/>
          </a:p>
        </p:txBody>
      </p:sp>
    </p:spTree>
    <p:extLst>
      <p:ext uri="{BB962C8B-B14F-4D97-AF65-F5344CB8AC3E}">
        <p14:creationId xmlns:p14="http://schemas.microsoft.com/office/powerpoint/2010/main" val="1471575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court_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2847" y="1777227"/>
            <a:ext cx="4629669" cy="3959996"/>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3" name="Puolivapaa piirto 12"/>
          <p:cNvSpPr/>
          <p:nvPr/>
        </p:nvSpPr>
        <p:spPr>
          <a:xfrm>
            <a:off x="7594312" y="2611120"/>
            <a:ext cx="792480" cy="873760"/>
          </a:xfrm>
          <a:custGeom>
            <a:avLst/>
            <a:gdLst>
              <a:gd name="connsiteX0" fmla="*/ 101600 w 762000"/>
              <a:gd name="connsiteY0" fmla="*/ 0 h 863600"/>
              <a:gd name="connsiteX1" fmla="*/ 0 w 762000"/>
              <a:gd name="connsiteY1" fmla="*/ 863600 h 863600"/>
              <a:gd name="connsiteX2" fmla="*/ 741680 w 762000"/>
              <a:gd name="connsiteY2" fmla="*/ 833120 h 863600"/>
              <a:gd name="connsiteX3" fmla="*/ 762000 w 762000"/>
              <a:gd name="connsiteY3" fmla="*/ 50800 h 863600"/>
              <a:gd name="connsiteX4" fmla="*/ 101600 w 762000"/>
              <a:gd name="connsiteY4" fmla="*/ 0 h 863600"/>
              <a:gd name="connsiteX0" fmla="*/ 101600 w 772160"/>
              <a:gd name="connsiteY0" fmla="*/ 0 h 863600"/>
              <a:gd name="connsiteX1" fmla="*/ 0 w 772160"/>
              <a:gd name="connsiteY1" fmla="*/ 863600 h 863600"/>
              <a:gd name="connsiteX2" fmla="*/ 741680 w 772160"/>
              <a:gd name="connsiteY2" fmla="*/ 833120 h 863600"/>
              <a:gd name="connsiteX3" fmla="*/ 772160 w 772160"/>
              <a:gd name="connsiteY3" fmla="*/ 20320 h 863600"/>
              <a:gd name="connsiteX4" fmla="*/ 101600 w 772160"/>
              <a:gd name="connsiteY4" fmla="*/ 0 h 863600"/>
              <a:gd name="connsiteX0" fmla="*/ 91440 w 772160"/>
              <a:gd name="connsiteY0" fmla="*/ 10160 h 843280"/>
              <a:gd name="connsiteX1" fmla="*/ 0 w 772160"/>
              <a:gd name="connsiteY1" fmla="*/ 843280 h 843280"/>
              <a:gd name="connsiteX2" fmla="*/ 741680 w 772160"/>
              <a:gd name="connsiteY2" fmla="*/ 812800 h 843280"/>
              <a:gd name="connsiteX3" fmla="*/ 772160 w 772160"/>
              <a:gd name="connsiteY3" fmla="*/ 0 h 843280"/>
              <a:gd name="connsiteX4" fmla="*/ 91440 w 772160"/>
              <a:gd name="connsiteY4" fmla="*/ 10160 h 843280"/>
              <a:gd name="connsiteX0" fmla="*/ 91440 w 883920"/>
              <a:gd name="connsiteY0" fmla="*/ 10160 h 843280"/>
              <a:gd name="connsiteX1" fmla="*/ 0 w 883920"/>
              <a:gd name="connsiteY1" fmla="*/ 843280 h 843280"/>
              <a:gd name="connsiteX2" fmla="*/ 883920 w 883920"/>
              <a:gd name="connsiteY2" fmla="*/ 822960 h 843280"/>
              <a:gd name="connsiteX3" fmla="*/ 772160 w 883920"/>
              <a:gd name="connsiteY3" fmla="*/ 0 h 843280"/>
              <a:gd name="connsiteX4" fmla="*/ 91440 w 883920"/>
              <a:gd name="connsiteY4" fmla="*/ 10160 h 843280"/>
              <a:gd name="connsiteX0" fmla="*/ 0 w 792480"/>
              <a:gd name="connsiteY0" fmla="*/ 10160 h 873760"/>
              <a:gd name="connsiteX1" fmla="*/ 60960 w 792480"/>
              <a:gd name="connsiteY1" fmla="*/ 873760 h 873760"/>
              <a:gd name="connsiteX2" fmla="*/ 792480 w 792480"/>
              <a:gd name="connsiteY2" fmla="*/ 822960 h 873760"/>
              <a:gd name="connsiteX3" fmla="*/ 680720 w 792480"/>
              <a:gd name="connsiteY3" fmla="*/ 0 h 873760"/>
              <a:gd name="connsiteX4" fmla="*/ 0 w 792480"/>
              <a:gd name="connsiteY4" fmla="*/ 10160 h 873760"/>
              <a:gd name="connsiteX0" fmla="*/ 0 w 792480"/>
              <a:gd name="connsiteY0" fmla="*/ 10160 h 873760"/>
              <a:gd name="connsiteX1" fmla="*/ 60960 w 792480"/>
              <a:gd name="connsiteY1" fmla="*/ 873760 h 873760"/>
              <a:gd name="connsiteX2" fmla="*/ 792480 w 792480"/>
              <a:gd name="connsiteY2" fmla="*/ 873760 h 873760"/>
              <a:gd name="connsiteX3" fmla="*/ 680720 w 792480"/>
              <a:gd name="connsiteY3" fmla="*/ 0 h 873760"/>
              <a:gd name="connsiteX4" fmla="*/ 0 w 792480"/>
              <a:gd name="connsiteY4" fmla="*/ 10160 h 87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 h="873760">
                <a:moveTo>
                  <a:pt x="0" y="10160"/>
                </a:moveTo>
                <a:lnTo>
                  <a:pt x="60960" y="873760"/>
                </a:lnTo>
                <a:lnTo>
                  <a:pt x="792480" y="873760"/>
                </a:lnTo>
                <a:lnTo>
                  <a:pt x="680720" y="0"/>
                </a:lnTo>
                <a:lnTo>
                  <a:pt x="0" y="10160"/>
                </a:lnTo>
                <a:close/>
              </a:path>
            </a:pathLst>
          </a:custGeom>
          <a:solidFill>
            <a:srgbClr val="00B050">
              <a:alpha val="3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Puolivapaa piirto 2"/>
          <p:cNvSpPr/>
          <p:nvPr/>
        </p:nvSpPr>
        <p:spPr>
          <a:xfrm>
            <a:off x="5049579" y="2611120"/>
            <a:ext cx="772160" cy="843280"/>
          </a:xfrm>
          <a:custGeom>
            <a:avLst/>
            <a:gdLst>
              <a:gd name="connsiteX0" fmla="*/ 101600 w 762000"/>
              <a:gd name="connsiteY0" fmla="*/ 0 h 863600"/>
              <a:gd name="connsiteX1" fmla="*/ 0 w 762000"/>
              <a:gd name="connsiteY1" fmla="*/ 863600 h 863600"/>
              <a:gd name="connsiteX2" fmla="*/ 741680 w 762000"/>
              <a:gd name="connsiteY2" fmla="*/ 833120 h 863600"/>
              <a:gd name="connsiteX3" fmla="*/ 762000 w 762000"/>
              <a:gd name="connsiteY3" fmla="*/ 50800 h 863600"/>
              <a:gd name="connsiteX4" fmla="*/ 101600 w 762000"/>
              <a:gd name="connsiteY4" fmla="*/ 0 h 863600"/>
              <a:gd name="connsiteX0" fmla="*/ 101600 w 772160"/>
              <a:gd name="connsiteY0" fmla="*/ 0 h 863600"/>
              <a:gd name="connsiteX1" fmla="*/ 0 w 772160"/>
              <a:gd name="connsiteY1" fmla="*/ 863600 h 863600"/>
              <a:gd name="connsiteX2" fmla="*/ 741680 w 772160"/>
              <a:gd name="connsiteY2" fmla="*/ 833120 h 863600"/>
              <a:gd name="connsiteX3" fmla="*/ 772160 w 772160"/>
              <a:gd name="connsiteY3" fmla="*/ 20320 h 863600"/>
              <a:gd name="connsiteX4" fmla="*/ 101600 w 772160"/>
              <a:gd name="connsiteY4" fmla="*/ 0 h 863600"/>
              <a:gd name="connsiteX0" fmla="*/ 91440 w 772160"/>
              <a:gd name="connsiteY0" fmla="*/ 10160 h 843280"/>
              <a:gd name="connsiteX1" fmla="*/ 0 w 772160"/>
              <a:gd name="connsiteY1" fmla="*/ 843280 h 843280"/>
              <a:gd name="connsiteX2" fmla="*/ 741680 w 772160"/>
              <a:gd name="connsiteY2" fmla="*/ 812800 h 843280"/>
              <a:gd name="connsiteX3" fmla="*/ 772160 w 772160"/>
              <a:gd name="connsiteY3" fmla="*/ 0 h 843280"/>
              <a:gd name="connsiteX4" fmla="*/ 91440 w 772160"/>
              <a:gd name="connsiteY4" fmla="*/ 10160 h 843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60" h="843280">
                <a:moveTo>
                  <a:pt x="91440" y="10160"/>
                </a:moveTo>
                <a:lnTo>
                  <a:pt x="0" y="843280"/>
                </a:lnTo>
                <a:lnTo>
                  <a:pt x="741680" y="812800"/>
                </a:lnTo>
                <a:lnTo>
                  <a:pt x="772160" y="0"/>
                </a:lnTo>
                <a:lnTo>
                  <a:pt x="91440" y="10160"/>
                </a:lnTo>
                <a:close/>
              </a:path>
            </a:pathLst>
          </a:custGeom>
          <a:solidFill>
            <a:srgbClr val="00B050">
              <a:alpha val="3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6322" name="Title 1"/>
          <p:cNvSpPr txBox="1">
            <a:spLocks/>
          </p:cNvSpPr>
          <p:nvPr/>
        </p:nvSpPr>
        <p:spPr bwMode="auto">
          <a:xfrm>
            <a:off x="433518" y="295275"/>
            <a:ext cx="8314998" cy="719138"/>
          </a:xfrm>
          <a:prstGeom prst="rect">
            <a:avLst/>
          </a:prstGeom>
          <a:noFill/>
          <a:ln w="9525">
            <a:noFill/>
            <a:miter lim="800000"/>
            <a:headEnd/>
            <a:tailEnd/>
          </a:ln>
        </p:spPr>
        <p:txBody>
          <a:bodyPr/>
          <a:lstStyle/>
          <a:p>
            <a:r>
              <a:rPr lang="fr-CH" sz="2400" b="1" dirty="0">
                <a:solidFill>
                  <a:schemeClr val="bg1"/>
                </a:solidFill>
                <a:latin typeface="Fiba"/>
                <a:cs typeface="Fiba"/>
              </a:rPr>
              <a:t>INDIVIDUAL / TRAIL</a:t>
            </a:r>
            <a:endParaRPr lang="en-US" sz="2400" b="1" dirty="0">
              <a:solidFill>
                <a:schemeClr val="bg1"/>
              </a:solidFill>
              <a:latin typeface="Fiba"/>
              <a:cs typeface="Fiba"/>
            </a:endParaRPr>
          </a:p>
        </p:txBody>
      </p:sp>
      <p:sp>
        <p:nvSpPr>
          <p:cNvPr id="56323" name="Sisällön paikkamerkki 2"/>
          <p:cNvSpPr>
            <a:spLocks noGrp="1"/>
          </p:cNvSpPr>
          <p:nvPr>
            <p:ph idx="1"/>
          </p:nvPr>
        </p:nvSpPr>
        <p:spPr>
          <a:xfrm>
            <a:off x="139700" y="1598614"/>
            <a:ext cx="4054075" cy="5400675"/>
          </a:xfrm>
        </p:spPr>
        <p:txBody>
          <a:bodyPr>
            <a:normAutofit fontScale="92500"/>
          </a:bodyPr>
          <a:lstStyle/>
          <a:p>
            <a:pPr marL="0" indent="0" eaLnBrk="1" hangingPunct="1">
              <a:buNone/>
            </a:pPr>
            <a:r>
              <a:rPr lang="fi-FI" sz="2000" b="1" u="sng" dirty="0" smtClean="0">
                <a:latin typeface="Univers LT Std 57 Cn"/>
              </a:rPr>
              <a:t>Half-court coverage</a:t>
            </a:r>
            <a:endParaRPr lang="en-US" sz="2000" b="1" u="sng" dirty="0" smtClean="0">
              <a:latin typeface="Univers LT Std 57 Cn"/>
            </a:endParaRPr>
          </a:p>
          <a:p>
            <a:pPr marL="457200" indent="-457200">
              <a:buFont typeface="+mj-lt"/>
              <a:buAutoNum type="arabicPeriod"/>
            </a:pPr>
            <a:r>
              <a:rPr lang="en-US" sz="2200" dirty="0" smtClean="0">
                <a:latin typeface="Univers LT Std 57 Cn"/>
              </a:rPr>
              <a:t>Find the initial position where you are able to see the defensive player when refereeing on ball</a:t>
            </a:r>
          </a:p>
          <a:p>
            <a:pPr marL="457200" indent="-457200">
              <a:buFont typeface="+mj-lt"/>
              <a:buAutoNum type="arabicPeriod"/>
            </a:pPr>
            <a:r>
              <a:rPr lang="en-US" sz="2200" dirty="0" smtClean="0">
                <a:latin typeface="Univers LT Std 57 Cn"/>
              </a:rPr>
              <a:t>When the ball is near the sideline, </a:t>
            </a:r>
            <a:r>
              <a:rPr lang="en-US" sz="2200" b="1" u="sng" dirty="0" smtClean="0">
                <a:latin typeface="Univers LT Std 57 Cn"/>
              </a:rPr>
              <a:t>move onto the court to maintain open look</a:t>
            </a:r>
          </a:p>
          <a:p>
            <a:pPr marL="457200" indent="-457200">
              <a:buFont typeface="+mj-lt"/>
              <a:buAutoNum type="arabicPeriod"/>
            </a:pPr>
            <a:r>
              <a:rPr lang="en-US" sz="2200" dirty="0" smtClean="0">
                <a:latin typeface="Univers LT Std 57 Cn"/>
              </a:rPr>
              <a:t>Find the initial position where you are able to see as many players as possible when refereeing off ball</a:t>
            </a:r>
          </a:p>
          <a:p>
            <a:pPr marL="457200" indent="-457200">
              <a:buFont typeface="+mj-lt"/>
              <a:buAutoNum type="arabicPeriod"/>
            </a:pPr>
            <a:r>
              <a:rPr lang="en-US" sz="2200" dirty="0" smtClean="0">
                <a:latin typeface="Univers LT Std 57 Cn"/>
              </a:rPr>
              <a:t>Keep distance from the play</a:t>
            </a:r>
          </a:p>
          <a:p>
            <a:pPr marL="457200" indent="-457200">
              <a:buFont typeface="+mj-lt"/>
              <a:buAutoNum type="arabicPeriod"/>
            </a:pPr>
            <a:r>
              <a:rPr lang="en-US" sz="2200" dirty="0" smtClean="0">
                <a:latin typeface="Univers LT Std 57 Cn"/>
              </a:rPr>
              <a:t>Adjust your position according the play, read the play and react in time </a:t>
            </a:r>
            <a:r>
              <a:rPr lang="en-US" sz="1900" dirty="0" smtClean="0">
                <a:latin typeface="Univers LT Std 57 Cn"/>
              </a:rPr>
              <a:t>(one step ahead of the play) </a:t>
            </a:r>
          </a:p>
          <a:p>
            <a:pPr lvl="1" eaLnBrk="1" hangingPunct="1"/>
            <a:endParaRPr lang="en-US" sz="1400" dirty="0" smtClean="0">
              <a:latin typeface="Univers LT Std 57 Cn"/>
            </a:endParaRPr>
          </a:p>
          <a:p>
            <a:pPr eaLnBrk="1" hangingPunct="1"/>
            <a:endParaRPr lang="en-US" sz="2000" dirty="0" smtClean="0">
              <a:latin typeface="Univers LT Std 57 Cn"/>
            </a:endParaRPr>
          </a:p>
          <a:p>
            <a:pPr eaLnBrk="1" hangingPunct="1"/>
            <a:endParaRPr lang="en-US" sz="2000" dirty="0" smtClean="0">
              <a:latin typeface="Univers LT Std 57 Cn"/>
            </a:endParaRPr>
          </a:p>
        </p:txBody>
      </p:sp>
      <p:pic>
        <p:nvPicPr>
          <p:cNvPr id="10" name="Kuva 9" descr="Trai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998865">
            <a:off x="7816100" y="2769791"/>
            <a:ext cx="379417" cy="323997"/>
          </a:xfrm>
          <a:prstGeom prst="rect">
            <a:avLst/>
          </a:prstGeom>
        </p:spPr>
      </p:pic>
      <p:pic>
        <p:nvPicPr>
          <p:cNvPr id="29" name="Kuva 28" descr="Trai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910827">
            <a:off x="5197796" y="2763938"/>
            <a:ext cx="379417" cy="323997"/>
          </a:xfrm>
          <a:prstGeom prst="rect">
            <a:avLst/>
          </a:prstGeom>
        </p:spPr>
      </p:pic>
      <p:sp>
        <p:nvSpPr>
          <p:cNvPr id="9" name="Tekstiruutu 8"/>
          <p:cNvSpPr txBox="1"/>
          <p:nvPr/>
        </p:nvSpPr>
        <p:spPr>
          <a:xfrm>
            <a:off x="7471060" y="953870"/>
            <a:ext cx="1271106" cy="646331"/>
          </a:xfrm>
          <a:prstGeom prst="rect">
            <a:avLst/>
          </a:prstGeom>
          <a:noFill/>
        </p:spPr>
        <p:txBody>
          <a:bodyPr wrap="square" rtlCol="0">
            <a:spAutoFit/>
          </a:bodyPr>
          <a:lstStyle/>
          <a:p>
            <a:pPr algn="ctr"/>
            <a:r>
              <a:rPr lang="en-GB" dirty="0" smtClean="0"/>
              <a:t>HSB / page 204</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Kuva 29" descr="court_h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716" y="1015766"/>
            <a:ext cx="8082923" cy="5039995"/>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 name="Kuva 3" descr="Lea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397989">
            <a:off x="1030251" y="2588299"/>
            <a:ext cx="337257" cy="287995"/>
          </a:xfrm>
          <a:prstGeom prst="rect">
            <a:avLst/>
          </a:prstGeom>
        </p:spPr>
      </p:pic>
      <p:pic>
        <p:nvPicPr>
          <p:cNvPr id="5" name="Kuva 4" descr="Cente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8710">
            <a:off x="2232093" y="4585560"/>
            <a:ext cx="337258" cy="287996"/>
          </a:xfrm>
          <a:prstGeom prst="rect">
            <a:avLst/>
          </a:prstGeom>
        </p:spPr>
      </p:pic>
      <p:pic>
        <p:nvPicPr>
          <p:cNvPr id="6" name="Kuva 5" descr="A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50721" y="2823600"/>
            <a:ext cx="252238" cy="252238"/>
          </a:xfrm>
          <a:prstGeom prst="rect">
            <a:avLst/>
          </a:prstGeom>
        </p:spPr>
      </p:pic>
      <p:pic>
        <p:nvPicPr>
          <p:cNvPr id="7" name="Kuva 6" descr="A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01851" y="4584562"/>
            <a:ext cx="252238" cy="252238"/>
          </a:xfrm>
          <a:prstGeom prst="rect">
            <a:avLst/>
          </a:prstGeom>
        </p:spPr>
      </p:pic>
      <p:pic>
        <p:nvPicPr>
          <p:cNvPr id="8" name="Kuva 7" descr="A4.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94122" y="3973472"/>
            <a:ext cx="252238" cy="252238"/>
          </a:xfrm>
          <a:prstGeom prst="rect">
            <a:avLst/>
          </a:prstGeom>
        </p:spPr>
      </p:pic>
      <p:pic>
        <p:nvPicPr>
          <p:cNvPr id="10" name="Kuva 9" descr="A3.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570421" y="3500605"/>
            <a:ext cx="252238" cy="252238"/>
          </a:xfrm>
          <a:prstGeom prst="rect">
            <a:avLst/>
          </a:prstGeom>
        </p:spPr>
      </p:pic>
      <p:pic>
        <p:nvPicPr>
          <p:cNvPr id="12" name="Kuva 11" descr="A5.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502406" y="2711096"/>
            <a:ext cx="252060" cy="252238"/>
          </a:xfrm>
          <a:prstGeom prst="rect">
            <a:avLst/>
          </a:prstGeom>
        </p:spPr>
      </p:pic>
      <p:pic>
        <p:nvPicPr>
          <p:cNvPr id="13" name="Kuva 12" descr="B1.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668003" y="3832144"/>
            <a:ext cx="252238" cy="252238"/>
          </a:xfrm>
          <a:prstGeom prst="rect">
            <a:avLst/>
          </a:prstGeom>
        </p:spPr>
      </p:pic>
      <p:pic>
        <p:nvPicPr>
          <p:cNvPr id="14" name="Kuva 13" descr="B5.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794122" y="3088281"/>
            <a:ext cx="252238" cy="252238"/>
          </a:xfrm>
          <a:prstGeom prst="rect">
            <a:avLst/>
          </a:prstGeom>
        </p:spPr>
      </p:pic>
      <p:pic>
        <p:nvPicPr>
          <p:cNvPr id="15" name="Kuva 14" descr="B3.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844152" y="4526003"/>
            <a:ext cx="252238" cy="252238"/>
          </a:xfrm>
          <a:prstGeom prst="rect">
            <a:avLst/>
          </a:prstGeom>
        </p:spPr>
      </p:pic>
      <p:pic>
        <p:nvPicPr>
          <p:cNvPr id="16" name="Kuva 15" descr="B2.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264923" y="3516043"/>
            <a:ext cx="252238" cy="252238"/>
          </a:xfrm>
          <a:prstGeom prst="rect">
            <a:avLst/>
          </a:prstGeom>
        </p:spPr>
      </p:pic>
      <p:pic>
        <p:nvPicPr>
          <p:cNvPr id="17" name="Kuva 16" descr="B4.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244603" y="2788823"/>
            <a:ext cx="252238" cy="252238"/>
          </a:xfrm>
          <a:prstGeom prst="rect">
            <a:avLst/>
          </a:prstGeom>
        </p:spPr>
      </p:pic>
      <p:cxnSp>
        <p:nvCxnSpPr>
          <p:cNvPr id="27" name="Suora nuoliyhdysviiva 30"/>
          <p:cNvCxnSpPr>
            <a:cxnSpLocks noChangeShapeType="1"/>
          </p:cNvCxnSpPr>
          <p:nvPr/>
        </p:nvCxnSpPr>
        <p:spPr bwMode="auto">
          <a:xfrm flipH="1">
            <a:off x="3370722" y="3041061"/>
            <a:ext cx="199700" cy="324540"/>
          </a:xfrm>
          <a:prstGeom prst="straightConnector1">
            <a:avLst/>
          </a:prstGeom>
          <a:noFill/>
          <a:ln w="38100" cmpd="sng" algn="ctr">
            <a:solidFill>
              <a:schemeClr val="tx1"/>
            </a:solidFill>
            <a:prstDash val="dash"/>
            <a:round/>
            <a:headEnd type="none"/>
            <a:tailEnd type="triangle" w="med" len="med"/>
          </a:ln>
        </p:spPr>
      </p:cxnSp>
      <p:sp>
        <p:nvSpPr>
          <p:cNvPr id="28" name="Suorakulmio 27"/>
          <p:cNvSpPr/>
          <p:nvPr/>
        </p:nvSpPr>
        <p:spPr>
          <a:xfrm>
            <a:off x="3684640" y="2314671"/>
            <a:ext cx="906614" cy="444437"/>
          </a:xfrm>
          <a:prstGeom prst="rect">
            <a:avLst/>
          </a:prstGeom>
          <a:solidFill>
            <a:srgbClr val="92D050">
              <a:alpha val="14902"/>
            </a:srgbClr>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3" name="Kuva 2" descr="Trail.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14036789">
            <a:off x="4132422" y="2358477"/>
            <a:ext cx="337258" cy="287996"/>
          </a:xfrm>
          <a:prstGeom prst="rect">
            <a:avLst/>
          </a:prstGeom>
        </p:spPr>
      </p:pic>
      <p:pic>
        <p:nvPicPr>
          <p:cNvPr id="33" name="Picture 12" descr="pilota"/>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549652" y="2590945"/>
            <a:ext cx="338365" cy="323997"/>
          </a:xfrm>
          <a:prstGeom prst="rect">
            <a:avLst/>
          </a:prstGeom>
          <a:noFill/>
          <a:ln w="9525">
            <a:noFill/>
            <a:miter lim="800000"/>
            <a:headEnd/>
            <a:tailEnd/>
          </a:ln>
        </p:spPr>
      </p:pic>
      <p:cxnSp>
        <p:nvCxnSpPr>
          <p:cNvPr id="35" name="Suora nuoliyhdysviiva 30"/>
          <p:cNvCxnSpPr>
            <a:cxnSpLocks noChangeShapeType="1"/>
          </p:cNvCxnSpPr>
          <p:nvPr/>
        </p:nvCxnSpPr>
        <p:spPr bwMode="auto">
          <a:xfrm flipH="1" flipV="1">
            <a:off x="3096390" y="2550305"/>
            <a:ext cx="349648" cy="137803"/>
          </a:xfrm>
          <a:prstGeom prst="straightConnector1">
            <a:avLst/>
          </a:prstGeom>
          <a:noFill/>
          <a:ln w="38100" cmpd="sng" algn="ctr">
            <a:solidFill>
              <a:srgbClr val="FF0000"/>
            </a:solidFill>
            <a:prstDash val="dash"/>
            <a:round/>
            <a:headEnd type="none"/>
            <a:tailEnd type="triangle" w="med" len="med"/>
          </a:ln>
        </p:spPr>
      </p:cxnSp>
      <p:cxnSp>
        <p:nvCxnSpPr>
          <p:cNvPr id="37" name="Suora nuoliyhdysviiva 30"/>
          <p:cNvCxnSpPr>
            <a:cxnSpLocks noChangeShapeType="1"/>
          </p:cNvCxnSpPr>
          <p:nvPr/>
        </p:nvCxnSpPr>
        <p:spPr bwMode="auto">
          <a:xfrm>
            <a:off x="4348100" y="2648198"/>
            <a:ext cx="53233" cy="248999"/>
          </a:xfrm>
          <a:prstGeom prst="straightConnector1">
            <a:avLst/>
          </a:prstGeom>
          <a:noFill/>
          <a:ln w="38100" cmpd="sng" algn="ctr">
            <a:solidFill>
              <a:srgbClr val="FF0000"/>
            </a:solidFill>
            <a:prstDash val="solid"/>
            <a:round/>
            <a:headEnd type="none"/>
            <a:tailEnd type="triangle" w="med" len="med"/>
          </a:ln>
        </p:spPr>
      </p:cxnSp>
      <p:cxnSp>
        <p:nvCxnSpPr>
          <p:cNvPr id="38" name="Suora nuoliyhdysviiva 30"/>
          <p:cNvCxnSpPr>
            <a:cxnSpLocks noChangeShapeType="1"/>
          </p:cNvCxnSpPr>
          <p:nvPr/>
        </p:nvCxnSpPr>
        <p:spPr bwMode="auto">
          <a:xfrm flipH="1" flipV="1">
            <a:off x="3906121" y="2387600"/>
            <a:ext cx="252058" cy="14056"/>
          </a:xfrm>
          <a:prstGeom prst="straightConnector1">
            <a:avLst/>
          </a:prstGeom>
          <a:noFill/>
          <a:ln w="38100" cmpd="sng" algn="ctr">
            <a:solidFill>
              <a:schemeClr val="tx1"/>
            </a:solidFill>
            <a:prstDash val="sysDash"/>
            <a:round/>
            <a:headEnd type="none"/>
            <a:tailEnd type="triangle" w="med" len="med"/>
          </a:ln>
        </p:spPr>
      </p:cxnSp>
      <p:sp>
        <p:nvSpPr>
          <p:cNvPr id="23" name="Tekstiruutu 22"/>
          <p:cNvSpPr txBox="1"/>
          <p:nvPr/>
        </p:nvSpPr>
        <p:spPr>
          <a:xfrm>
            <a:off x="833937" y="226680"/>
            <a:ext cx="5579291" cy="584775"/>
          </a:xfrm>
          <a:prstGeom prst="rect">
            <a:avLst/>
          </a:prstGeom>
          <a:noFill/>
        </p:spPr>
        <p:txBody>
          <a:bodyPr wrap="square" rtlCol="0">
            <a:spAutoFit/>
          </a:bodyPr>
          <a:lstStyle/>
          <a:p>
            <a:r>
              <a:rPr lang="fi-FI" sz="3200" dirty="0" err="1" smtClean="0">
                <a:solidFill>
                  <a:schemeClr val="bg1"/>
                </a:solidFill>
                <a:latin typeface="Fiba" charset="0"/>
                <a:ea typeface="Fiba" charset="0"/>
                <a:cs typeface="Fiba" charset="0"/>
              </a:rPr>
              <a:t>Trail</a:t>
            </a:r>
            <a:r>
              <a:rPr lang="fi-FI" sz="3200" dirty="0" smtClean="0">
                <a:solidFill>
                  <a:schemeClr val="bg1"/>
                </a:solidFill>
                <a:latin typeface="Fiba" charset="0"/>
                <a:ea typeface="Fiba" charset="0"/>
                <a:cs typeface="Fiba" charset="0"/>
              </a:rPr>
              <a:t> / cross </a:t>
            </a:r>
            <a:r>
              <a:rPr lang="fi-FI" sz="3200" dirty="0" err="1" smtClean="0">
                <a:solidFill>
                  <a:schemeClr val="bg1"/>
                </a:solidFill>
                <a:latin typeface="Fiba" charset="0"/>
                <a:ea typeface="Fiba" charset="0"/>
                <a:cs typeface="Fiba" charset="0"/>
              </a:rPr>
              <a:t>step</a:t>
            </a:r>
            <a:endParaRPr lang="fi-FI" sz="3200" dirty="0">
              <a:solidFill>
                <a:schemeClr val="bg1"/>
              </a:solidFill>
              <a:latin typeface="Fiba" charset="0"/>
              <a:ea typeface="Fiba" charset="0"/>
              <a:cs typeface="Fiba" charset="0"/>
            </a:endParaRPr>
          </a:p>
        </p:txBody>
      </p:sp>
      <p:pic>
        <p:nvPicPr>
          <p:cNvPr id="2" name="Kuva 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204631" y="2897197"/>
            <a:ext cx="2151661" cy="1454363"/>
          </a:xfrm>
          <a:prstGeom prst="rect">
            <a:avLst/>
          </a:prstGeom>
          <a:solidFill>
            <a:srgbClr val="000000">
              <a:shade val="95000"/>
            </a:srgbClr>
          </a:solidFill>
          <a:ln w="38100" cap="sq">
            <a:solidFill>
              <a:srgbClr val="FF0000"/>
            </a:solidFill>
            <a:miter lim="800000"/>
          </a:ln>
          <a:effectLst>
            <a:outerShdw blurRad="254000" dist="190500" dir="2700000" sy="90000" algn="bl" rotWithShape="0">
              <a:srgbClr val="000000">
                <a:alpha val="40000"/>
              </a:srgbClr>
            </a:outerShdw>
          </a:effectLst>
        </p:spPr>
      </p:pic>
      <p:sp>
        <p:nvSpPr>
          <p:cNvPr id="24" name="Tekstiruutu 23"/>
          <p:cNvSpPr txBox="1"/>
          <p:nvPr/>
        </p:nvSpPr>
        <p:spPr>
          <a:xfrm>
            <a:off x="7471060" y="953870"/>
            <a:ext cx="1271106" cy="646331"/>
          </a:xfrm>
          <a:prstGeom prst="rect">
            <a:avLst/>
          </a:prstGeom>
          <a:noFill/>
        </p:spPr>
        <p:txBody>
          <a:bodyPr wrap="square" rtlCol="0">
            <a:spAutoFit/>
          </a:bodyPr>
          <a:lstStyle/>
          <a:p>
            <a:pPr algn="ctr"/>
            <a:r>
              <a:rPr lang="en-GB" dirty="0" smtClean="0"/>
              <a:t>HSB / page 204</a:t>
            </a:r>
            <a:endParaRPr lang="en-GB" dirty="0"/>
          </a:p>
        </p:txBody>
      </p:sp>
    </p:spTree>
    <p:extLst>
      <p:ext uri="{BB962C8B-B14F-4D97-AF65-F5344CB8AC3E}">
        <p14:creationId xmlns:p14="http://schemas.microsoft.com/office/powerpoint/2010/main" val="101818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Kuva 31" descr="court_vertica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7429" y="469819"/>
            <a:ext cx="3816034" cy="611998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7346" name="Title 1"/>
          <p:cNvSpPr txBox="1">
            <a:spLocks/>
          </p:cNvSpPr>
          <p:nvPr/>
        </p:nvSpPr>
        <p:spPr bwMode="auto">
          <a:xfrm>
            <a:off x="472036" y="282575"/>
            <a:ext cx="8314998" cy="719138"/>
          </a:xfrm>
          <a:prstGeom prst="rect">
            <a:avLst/>
          </a:prstGeom>
          <a:noFill/>
          <a:ln w="9525">
            <a:noFill/>
            <a:miter lim="800000"/>
            <a:headEnd/>
            <a:tailEnd/>
          </a:ln>
        </p:spPr>
        <p:txBody>
          <a:bodyPr/>
          <a:lstStyle/>
          <a:p>
            <a:r>
              <a:rPr lang="fr-CH" sz="2400" b="1" dirty="0">
                <a:solidFill>
                  <a:schemeClr val="bg1"/>
                </a:solidFill>
                <a:latin typeface="Fiba"/>
                <a:cs typeface="Fiba"/>
              </a:rPr>
              <a:t>INDIVIDUAL / CENTER</a:t>
            </a:r>
            <a:endParaRPr lang="en-US" sz="2400" b="1" dirty="0">
              <a:solidFill>
                <a:schemeClr val="bg1"/>
              </a:solidFill>
              <a:latin typeface="Fiba"/>
              <a:cs typeface="Fiba"/>
            </a:endParaRPr>
          </a:p>
        </p:txBody>
      </p:sp>
      <p:sp>
        <p:nvSpPr>
          <p:cNvPr id="57348" name="Sisällön paikkamerkki 2"/>
          <p:cNvSpPr>
            <a:spLocks noGrp="1"/>
          </p:cNvSpPr>
          <p:nvPr>
            <p:ph idx="1"/>
          </p:nvPr>
        </p:nvSpPr>
        <p:spPr>
          <a:xfrm>
            <a:off x="233608" y="1470026"/>
            <a:ext cx="4395927" cy="5400675"/>
          </a:xfrm>
        </p:spPr>
        <p:txBody>
          <a:bodyPr>
            <a:normAutofit/>
          </a:bodyPr>
          <a:lstStyle/>
          <a:p>
            <a:pPr marL="0" indent="0" eaLnBrk="1" hangingPunct="1">
              <a:buNone/>
            </a:pPr>
            <a:r>
              <a:rPr lang="en-US" sz="2400" b="1" u="sng" dirty="0" smtClean="0">
                <a:latin typeface="Univers LT Std 57 Cn"/>
              </a:rPr>
              <a:t>In transition from C to C </a:t>
            </a:r>
          </a:p>
          <a:p>
            <a:pPr>
              <a:buFont typeface="Courier New" panose="02070309020205020404" pitchFamily="49" charset="0"/>
              <a:buChar char="o"/>
            </a:pPr>
            <a:endParaRPr lang="en-US" sz="2000" dirty="0" smtClean="0">
              <a:latin typeface="Univers LT Std 57 Cn"/>
            </a:endParaRPr>
          </a:p>
          <a:p>
            <a:pPr marL="457200" indent="-457200">
              <a:buFont typeface="+mj-lt"/>
              <a:buAutoNum type="arabicPeriod"/>
            </a:pPr>
            <a:r>
              <a:rPr lang="en-US" sz="2000" dirty="0" smtClean="0">
                <a:latin typeface="Univers LT Std 57 Cn"/>
              </a:rPr>
              <a:t>Facing the court all the time.</a:t>
            </a:r>
          </a:p>
          <a:p>
            <a:pPr marL="457200" indent="-457200">
              <a:buFont typeface="+mj-lt"/>
              <a:buAutoNum type="arabicPeriod"/>
            </a:pPr>
            <a:r>
              <a:rPr lang="en-US" sz="2000" dirty="0" smtClean="0">
                <a:latin typeface="Univers LT Std 57 Cn"/>
              </a:rPr>
              <a:t>Be ready to referee any play on weak side </a:t>
            </a:r>
            <a:r>
              <a:rPr lang="en-US" sz="1800" dirty="0" smtClean="0">
                <a:latin typeface="Univers LT Std 57 Cn"/>
              </a:rPr>
              <a:t>(help the T to have full coverage in transition)</a:t>
            </a:r>
          </a:p>
          <a:p>
            <a:pPr marL="457200" indent="-457200">
              <a:buFont typeface="+mj-lt"/>
              <a:buAutoNum type="arabicPeriod"/>
            </a:pPr>
            <a:r>
              <a:rPr lang="en-US" sz="2000" dirty="0">
                <a:latin typeface="Univers LT Std 57 Cn"/>
              </a:rPr>
              <a:t>Control the game &amp; shot </a:t>
            </a:r>
            <a:r>
              <a:rPr lang="en-US" sz="2000" dirty="0" smtClean="0">
                <a:latin typeface="Univers LT Std 57 Cn"/>
              </a:rPr>
              <a:t>clock            </a:t>
            </a:r>
            <a:r>
              <a:rPr lang="en-US" sz="1800" dirty="0" smtClean="0">
                <a:latin typeface="Univers LT Std 57 Cn"/>
              </a:rPr>
              <a:t>(8” violation)</a:t>
            </a:r>
            <a:endParaRPr lang="en-US" sz="1800" dirty="0">
              <a:latin typeface="Univers LT Std 57 Cn"/>
            </a:endParaRPr>
          </a:p>
          <a:p>
            <a:pPr marL="457200" indent="-457200">
              <a:buFont typeface="+mj-lt"/>
              <a:buAutoNum type="arabicPeriod"/>
            </a:pPr>
            <a:r>
              <a:rPr lang="en-US" sz="2000" dirty="0" smtClean="0">
                <a:latin typeface="Univers LT Std 57 Cn"/>
              </a:rPr>
              <a:t>C must adjust position at free throw line extended to create “open looks” based on the position of the players in the half court set</a:t>
            </a:r>
          </a:p>
          <a:p>
            <a:pPr marL="457200" indent="-457200">
              <a:buFont typeface="+mj-lt"/>
              <a:buAutoNum type="arabicPeriod"/>
            </a:pPr>
            <a:r>
              <a:rPr lang="en-US" sz="2000" dirty="0" smtClean="0">
                <a:latin typeface="Univers LT Std 57 Cn"/>
              </a:rPr>
              <a:t>Run, stop &amp; referee the play</a:t>
            </a:r>
          </a:p>
          <a:p>
            <a:pPr lvl="1" eaLnBrk="1" hangingPunct="1"/>
            <a:endParaRPr lang="en-US" dirty="0" smtClean="0">
              <a:latin typeface="Univers LT Std 57 Cn"/>
            </a:endParaRPr>
          </a:p>
          <a:p>
            <a:pPr lvl="1" eaLnBrk="1" hangingPunct="1"/>
            <a:endParaRPr lang="en-US" sz="1200" dirty="0" smtClean="0">
              <a:latin typeface="Univers LT Std 57 Cn"/>
            </a:endParaRPr>
          </a:p>
          <a:p>
            <a:pPr eaLnBrk="1" hangingPunct="1"/>
            <a:endParaRPr lang="en-US" dirty="0" smtClean="0">
              <a:latin typeface="Univers LT Std 57 Cn"/>
            </a:endParaRPr>
          </a:p>
          <a:p>
            <a:pPr eaLnBrk="1" hangingPunct="1"/>
            <a:endParaRPr lang="en-US" dirty="0" smtClean="0">
              <a:latin typeface="Univers LT Std 57 Cn"/>
            </a:endParaRPr>
          </a:p>
        </p:txBody>
      </p:sp>
      <p:cxnSp>
        <p:nvCxnSpPr>
          <p:cNvPr id="57353" name="Suora nuoliyhdysviiva 30"/>
          <p:cNvCxnSpPr>
            <a:cxnSpLocks noChangeShapeType="1"/>
          </p:cNvCxnSpPr>
          <p:nvPr/>
        </p:nvCxnSpPr>
        <p:spPr bwMode="auto">
          <a:xfrm flipH="1" flipV="1">
            <a:off x="8058256" y="2582723"/>
            <a:ext cx="95663" cy="1887677"/>
          </a:xfrm>
          <a:prstGeom prst="straightConnector1">
            <a:avLst/>
          </a:prstGeom>
          <a:noFill/>
          <a:ln w="63500" algn="ctr">
            <a:solidFill>
              <a:srgbClr val="FF0000"/>
            </a:solidFill>
            <a:prstDash val="dash"/>
            <a:round/>
            <a:headEnd type="triangle" w="med" len="med"/>
            <a:tailEnd type="none" w="med" len="med"/>
          </a:ln>
        </p:spPr>
      </p:cxnSp>
      <p:pic>
        <p:nvPicPr>
          <p:cNvPr id="2" name="Kuva 1" descr="Cente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7943132" y="4576122"/>
            <a:ext cx="421575" cy="359997"/>
          </a:xfrm>
          <a:prstGeom prst="rect">
            <a:avLst/>
          </a:prstGeom>
        </p:spPr>
      </p:pic>
      <p:pic>
        <p:nvPicPr>
          <p:cNvPr id="33" name="Kuva 32" descr="Cente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960000">
            <a:off x="7748868" y="2286444"/>
            <a:ext cx="421575" cy="359997"/>
          </a:xfrm>
          <a:prstGeom prst="rect">
            <a:avLst/>
          </a:prstGeom>
        </p:spPr>
      </p:pic>
      <p:sp>
        <p:nvSpPr>
          <p:cNvPr id="8" name="Tekstiruutu 7"/>
          <p:cNvSpPr txBox="1"/>
          <p:nvPr/>
        </p:nvSpPr>
        <p:spPr>
          <a:xfrm>
            <a:off x="7471060" y="953870"/>
            <a:ext cx="1271106" cy="646331"/>
          </a:xfrm>
          <a:prstGeom prst="rect">
            <a:avLst/>
          </a:prstGeom>
          <a:noFill/>
        </p:spPr>
        <p:txBody>
          <a:bodyPr wrap="square" rtlCol="0">
            <a:spAutoFit/>
          </a:bodyPr>
          <a:lstStyle/>
          <a:p>
            <a:pPr algn="ctr"/>
            <a:r>
              <a:rPr lang="en-GB" dirty="0" smtClean="0"/>
              <a:t>HSB / page 205</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Kuva 26" descr="court_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2847" y="1777227"/>
            <a:ext cx="4629669" cy="3959996"/>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8370" name="Title 1"/>
          <p:cNvSpPr txBox="1">
            <a:spLocks/>
          </p:cNvSpPr>
          <p:nvPr/>
        </p:nvSpPr>
        <p:spPr bwMode="auto">
          <a:xfrm>
            <a:off x="395418" y="383381"/>
            <a:ext cx="8314998" cy="719138"/>
          </a:xfrm>
          <a:prstGeom prst="rect">
            <a:avLst/>
          </a:prstGeom>
          <a:noFill/>
          <a:ln w="9525">
            <a:noFill/>
            <a:miter lim="800000"/>
            <a:headEnd/>
            <a:tailEnd/>
          </a:ln>
        </p:spPr>
        <p:txBody>
          <a:bodyPr/>
          <a:lstStyle/>
          <a:p>
            <a:r>
              <a:rPr lang="fr-CH" sz="2400" b="1" dirty="0">
                <a:solidFill>
                  <a:schemeClr val="bg1"/>
                </a:solidFill>
                <a:latin typeface="Fiba"/>
                <a:cs typeface="Fiba"/>
              </a:rPr>
              <a:t>INDIVIDUAL / CENTER</a:t>
            </a:r>
            <a:endParaRPr lang="en-US" sz="2400" b="1" dirty="0">
              <a:solidFill>
                <a:schemeClr val="bg1"/>
              </a:solidFill>
              <a:latin typeface="Fiba"/>
              <a:cs typeface="Fiba"/>
            </a:endParaRPr>
          </a:p>
        </p:txBody>
      </p:sp>
      <p:sp>
        <p:nvSpPr>
          <p:cNvPr id="58371" name="Sisällön paikkamerkki 2"/>
          <p:cNvSpPr>
            <a:spLocks noGrp="1"/>
          </p:cNvSpPr>
          <p:nvPr>
            <p:ph idx="1"/>
          </p:nvPr>
        </p:nvSpPr>
        <p:spPr>
          <a:xfrm>
            <a:off x="88900" y="1369087"/>
            <a:ext cx="4457700" cy="5400675"/>
          </a:xfrm>
        </p:spPr>
        <p:txBody>
          <a:bodyPr>
            <a:noAutofit/>
          </a:bodyPr>
          <a:lstStyle/>
          <a:p>
            <a:pPr marL="0" indent="0" eaLnBrk="1" hangingPunct="1">
              <a:buNone/>
            </a:pPr>
            <a:r>
              <a:rPr lang="en-US" sz="1800" b="1" u="sng" dirty="0" smtClean="0">
                <a:latin typeface="Univers LT Std 57 Cn"/>
              </a:rPr>
              <a:t>Half court coverage</a:t>
            </a:r>
          </a:p>
          <a:p>
            <a:pPr>
              <a:buFont typeface="+mj-lt"/>
              <a:buAutoNum type="arabicPeriod"/>
            </a:pPr>
            <a:r>
              <a:rPr lang="en-US" sz="1800" dirty="0" smtClean="0">
                <a:latin typeface="Univers LT Std 57 Cn"/>
              </a:rPr>
              <a:t>Working area: </a:t>
            </a:r>
          </a:p>
          <a:p>
            <a:pPr marL="800100" lvl="1" indent="-342900">
              <a:buClr>
                <a:srgbClr val="660066"/>
              </a:buClr>
              <a:buFont typeface="+mj-lt"/>
              <a:buAutoNum type="alphaUcPeriod"/>
            </a:pPr>
            <a:r>
              <a:rPr lang="en-US" sz="1600" dirty="0">
                <a:latin typeface="Univers LT Std 57 Cn"/>
              </a:rPr>
              <a:t>s</a:t>
            </a:r>
            <a:r>
              <a:rPr lang="en-US" sz="1600" dirty="0" smtClean="0">
                <a:latin typeface="Univers LT Std 57 Cn"/>
              </a:rPr>
              <a:t>et-up point Free Throw line extended</a:t>
            </a:r>
          </a:p>
          <a:p>
            <a:pPr marL="800100" lvl="1" indent="-342900">
              <a:buClr>
                <a:srgbClr val="660066"/>
              </a:buClr>
              <a:buFont typeface="+mj-lt"/>
              <a:buAutoNum type="alphaUcPeriod"/>
            </a:pPr>
            <a:r>
              <a:rPr lang="en-US" sz="1600" dirty="0" smtClean="0">
                <a:latin typeface="Univers LT Std 57 Cn"/>
              </a:rPr>
              <a:t>Top of the free throw circle / bottom of the imaginary  free throw circle</a:t>
            </a:r>
            <a:r>
              <a:rPr lang="en-US" sz="1200" dirty="0" smtClean="0">
                <a:latin typeface="Univers LT Std 57 Cn"/>
              </a:rPr>
              <a:t>.</a:t>
            </a:r>
          </a:p>
          <a:p>
            <a:pPr>
              <a:buFont typeface="+mj-lt"/>
              <a:buAutoNum type="arabicPeriod"/>
            </a:pPr>
            <a:endParaRPr lang="en-US" sz="1800" dirty="0" smtClean="0">
              <a:latin typeface="Univers LT Std 57 Cn"/>
            </a:endParaRPr>
          </a:p>
          <a:p>
            <a:pPr>
              <a:buFont typeface="+mj-lt"/>
              <a:buAutoNum type="arabicPeriod"/>
            </a:pPr>
            <a:r>
              <a:rPr lang="en-US" sz="1800" dirty="0" smtClean="0">
                <a:latin typeface="Univers LT Std 57 Cn"/>
              </a:rPr>
              <a:t>Find initial position where you are able to see the defensive player when refereeing on ball</a:t>
            </a:r>
          </a:p>
          <a:p>
            <a:pPr>
              <a:buFont typeface="+mj-lt"/>
              <a:buAutoNum type="arabicPeriod"/>
            </a:pPr>
            <a:endParaRPr lang="en-US" sz="1800" dirty="0" smtClean="0">
              <a:latin typeface="Univers LT Std 57 Cn"/>
            </a:endParaRPr>
          </a:p>
          <a:p>
            <a:pPr>
              <a:buFont typeface="+mj-lt"/>
              <a:buAutoNum type="arabicPeriod"/>
            </a:pPr>
            <a:r>
              <a:rPr lang="en-US" sz="1800" dirty="0" smtClean="0">
                <a:latin typeface="Univers LT Std 57 Cn"/>
              </a:rPr>
              <a:t>Find the initial position where you are able to see as many players as possible when officiating off ball</a:t>
            </a:r>
          </a:p>
          <a:p>
            <a:pPr>
              <a:buFont typeface="+mj-lt"/>
              <a:buAutoNum type="arabicPeriod"/>
            </a:pPr>
            <a:endParaRPr lang="en-US" sz="1800" dirty="0" smtClean="0">
              <a:latin typeface="Univers LT Std 57 Cn"/>
            </a:endParaRPr>
          </a:p>
          <a:p>
            <a:pPr>
              <a:buFont typeface="+mj-lt"/>
              <a:buAutoNum type="arabicPeriod"/>
            </a:pPr>
            <a:r>
              <a:rPr lang="en-US" sz="1800" dirty="0" smtClean="0">
                <a:latin typeface="Univers LT Std 57 Cn"/>
              </a:rPr>
              <a:t>Keep distance from the play</a:t>
            </a:r>
          </a:p>
          <a:p>
            <a:pPr>
              <a:buFont typeface="+mj-lt"/>
              <a:buAutoNum type="arabicPeriod"/>
            </a:pPr>
            <a:endParaRPr lang="en-US" sz="1800" dirty="0" smtClean="0">
              <a:latin typeface="Univers LT Std 57 Cn"/>
            </a:endParaRPr>
          </a:p>
          <a:p>
            <a:pPr>
              <a:buFont typeface="+mj-lt"/>
              <a:buAutoNum type="arabicPeriod"/>
            </a:pPr>
            <a:r>
              <a:rPr lang="en-US" sz="1800" dirty="0" smtClean="0">
                <a:latin typeface="Univers LT Std 57 Cn"/>
              </a:rPr>
              <a:t>Stay inside the court</a:t>
            </a:r>
          </a:p>
          <a:p>
            <a:pPr eaLnBrk="1" hangingPunct="1"/>
            <a:endParaRPr lang="en-US" sz="1800" dirty="0" smtClean="0">
              <a:latin typeface="Univers LT Std 57 Cn"/>
            </a:endParaRPr>
          </a:p>
          <a:p>
            <a:pPr eaLnBrk="1" hangingPunct="1"/>
            <a:endParaRPr lang="en-US" sz="1800" dirty="0" smtClean="0">
              <a:latin typeface="Univers LT Std 57 Cn"/>
            </a:endParaRPr>
          </a:p>
        </p:txBody>
      </p:sp>
      <p:sp>
        <p:nvSpPr>
          <p:cNvPr id="19" name="Tasakylkinen kolmio 8"/>
          <p:cNvSpPr>
            <a:spLocks noChangeArrowheads="1"/>
          </p:cNvSpPr>
          <p:nvPr/>
        </p:nvSpPr>
        <p:spPr bwMode="auto">
          <a:xfrm rot="19630547">
            <a:off x="5593089" y="2394111"/>
            <a:ext cx="2442543" cy="2322583"/>
          </a:xfrm>
          <a:prstGeom prst="triangle">
            <a:avLst>
              <a:gd name="adj" fmla="val 50000"/>
            </a:avLst>
          </a:prstGeom>
          <a:solidFill>
            <a:srgbClr val="FF0000">
              <a:alpha val="30196"/>
            </a:srgbClr>
          </a:solidFill>
          <a:ln w="9525" algn="ctr">
            <a:noFill/>
            <a:round/>
            <a:headEnd/>
            <a:tailEnd/>
          </a:ln>
        </p:spPr>
        <p:txBody>
          <a:bodyPr/>
          <a:lstStyle/>
          <a:p>
            <a:pPr algn="ctr"/>
            <a:endParaRPr lang="en-US"/>
          </a:p>
        </p:txBody>
      </p:sp>
      <p:cxnSp>
        <p:nvCxnSpPr>
          <p:cNvPr id="29" name="Suora yhdysviiva 28"/>
          <p:cNvCxnSpPr/>
          <p:nvPr/>
        </p:nvCxnSpPr>
        <p:spPr>
          <a:xfrm>
            <a:off x="8447093" y="3526107"/>
            <a:ext cx="70317" cy="575996"/>
          </a:xfrm>
          <a:prstGeom prst="line">
            <a:avLst/>
          </a:prstGeom>
          <a:ln w="12700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 name="Kuva 2" descr="Cente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140000">
            <a:off x="8019511" y="3652791"/>
            <a:ext cx="421575" cy="359997"/>
          </a:xfrm>
          <a:prstGeom prst="rect">
            <a:avLst/>
          </a:prstGeom>
        </p:spPr>
      </p:pic>
      <p:pic>
        <p:nvPicPr>
          <p:cNvPr id="5" name="Kuva 4" descr="Näyttökuva 2015-10-05 kello 21.02.50.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46600" y="1261837"/>
            <a:ext cx="4242717" cy="1848890"/>
          </a:xfrm>
          <a:prstGeom prst="rect">
            <a:avLst/>
          </a:prstGeom>
          <a:solidFill>
            <a:srgbClr val="FFFFFF">
              <a:shade val="85000"/>
            </a:srgbClr>
          </a:solidFill>
          <a:ln w="101600" cap="sq">
            <a:solidFill>
              <a:srgbClr val="FF0000"/>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cxnSp>
        <p:nvCxnSpPr>
          <p:cNvPr id="24" name="Suora yhdysviiva 23"/>
          <p:cNvCxnSpPr/>
          <p:nvPr/>
        </p:nvCxnSpPr>
        <p:spPr>
          <a:xfrm>
            <a:off x="5562600" y="1916926"/>
            <a:ext cx="0" cy="720000"/>
          </a:xfrm>
          <a:prstGeom prst="line">
            <a:avLst/>
          </a:prstGeom>
          <a:ln w="38100" cmpd="sng">
            <a:solidFill>
              <a:srgbClr val="000000"/>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 name="Suora yhdysviiva 3"/>
          <p:cNvCxnSpPr/>
          <p:nvPr/>
        </p:nvCxnSpPr>
        <p:spPr>
          <a:xfrm>
            <a:off x="6513205" y="2296827"/>
            <a:ext cx="1068695" cy="0"/>
          </a:xfrm>
          <a:prstGeom prst="line">
            <a:avLst/>
          </a:prstGeom>
          <a:ln w="38100" cmpd="sng">
            <a:solidFill>
              <a:srgbClr val="000000"/>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5" name="Sisällön paikkamerkki 2"/>
          <p:cNvSpPr txBox="1">
            <a:spLocks/>
          </p:cNvSpPr>
          <p:nvPr/>
        </p:nvSpPr>
        <p:spPr>
          <a:xfrm>
            <a:off x="6686773" y="2338333"/>
            <a:ext cx="899803" cy="52098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400" b="1" dirty="0" smtClean="0">
                <a:latin typeface="Univers LT Std 57 Cn"/>
              </a:rPr>
              <a:t>SET UP POINT</a:t>
            </a:r>
            <a:endParaRPr lang="en-US" sz="1400" dirty="0" smtClean="0">
              <a:latin typeface="Univers LT Std 57 Cn"/>
            </a:endParaRPr>
          </a:p>
          <a:p>
            <a:pPr algn="ctr"/>
            <a:endParaRPr lang="en-US" sz="1400" dirty="0" smtClean="0">
              <a:latin typeface="Univers LT Std 57 Cn"/>
            </a:endParaRPr>
          </a:p>
        </p:txBody>
      </p:sp>
      <p:sp>
        <p:nvSpPr>
          <p:cNvPr id="26" name="Sisällön paikkamerkki 2"/>
          <p:cNvSpPr txBox="1">
            <a:spLocks/>
          </p:cNvSpPr>
          <p:nvPr/>
        </p:nvSpPr>
        <p:spPr>
          <a:xfrm>
            <a:off x="5549841" y="1991741"/>
            <a:ext cx="1087049" cy="52098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400" b="1" dirty="0" smtClean="0">
                <a:latin typeface="Univers LT Std 57 Cn"/>
              </a:rPr>
              <a:t>WORKING </a:t>
            </a:r>
          </a:p>
          <a:p>
            <a:pPr marL="0" indent="0" algn="ctr">
              <a:buFont typeface="Arial"/>
              <a:buNone/>
            </a:pPr>
            <a:r>
              <a:rPr lang="en-US" sz="1400" b="1" dirty="0" smtClean="0">
                <a:latin typeface="Univers LT Std 57 Cn"/>
              </a:rPr>
              <a:t>AREA</a:t>
            </a:r>
            <a:endParaRPr lang="en-US" sz="1400" dirty="0" smtClean="0">
              <a:latin typeface="Univers LT Std 57 Cn"/>
            </a:endParaRPr>
          </a:p>
          <a:p>
            <a:pPr algn="ctr"/>
            <a:endParaRPr lang="en-US" sz="1400" dirty="0" smtClean="0">
              <a:latin typeface="Univers LT Std 57 Cn"/>
            </a:endParaRPr>
          </a:p>
        </p:txBody>
      </p:sp>
      <p:sp>
        <p:nvSpPr>
          <p:cNvPr id="13" name="Tekstiruutu 12"/>
          <p:cNvSpPr txBox="1"/>
          <p:nvPr/>
        </p:nvSpPr>
        <p:spPr>
          <a:xfrm>
            <a:off x="7471060" y="953870"/>
            <a:ext cx="1271106" cy="646331"/>
          </a:xfrm>
          <a:prstGeom prst="rect">
            <a:avLst/>
          </a:prstGeom>
          <a:noFill/>
        </p:spPr>
        <p:txBody>
          <a:bodyPr wrap="square" rtlCol="0">
            <a:spAutoFit/>
          </a:bodyPr>
          <a:lstStyle/>
          <a:p>
            <a:pPr algn="ctr"/>
            <a:r>
              <a:rPr lang="en-GB" dirty="0" smtClean="0"/>
              <a:t>HSB / page 205</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txBox="1">
            <a:spLocks/>
          </p:cNvSpPr>
          <p:nvPr/>
        </p:nvSpPr>
        <p:spPr bwMode="auto">
          <a:xfrm>
            <a:off x="395418" y="383381"/>
            <a:ext cx="8314998" cy="719138"/>
          </a:xfrm>
          <a:prstGeom prst="rect">
            <a:avLst/>
          </a:prstGeom>
          <a:noFill/>
          <a:ln w="9525">
            <a:noFill/>
            <a:miter lim="800000"/>
            <a:headEnd/>
            <a:tailEnd/>
          </a:ln>
        </p:spPr>
        <p:txBody>
          <a:bodyPr/>
          <a:lstStyle/>
          <a:p>
            <a:r>
              <a:rPr lang="fr-CH" sz="2400" b="1" dirty="0">
                <a:solidFill>
                  <a:schemeClr val="bg1"/>
                </a:solidFill>
                <a:latin typeface="Fiba"/>
                <a:cs typeface="Fiba"/>
              </a:rPr>
              <a:t>INDIVIDUAL / CENTER</a:t>
            </a:r>
            <a:endParaRPr lang="en-US" sz="2400" b="1" dirty="0">
              <a:solidFill>
                <a:schemeClr val="bg1"/>
              </a:solidFill>
              <a:latin typeface="Fiba"/>
              <a:cs typeface="Fiba"/>
            </a:endParaRPr>
          </a:p>
        </p:txBody>
      </p:sp>
      <p:pic>
        <p:nvPicPr>
          <p:cNvPr id="2" name="Kuva 1" descr="Näyttökuva 2015-11-15 kello 20.27.5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000" y="1536700"/>
            <a:ext cx="4955260" cy="3924300"/>
          </a:xfrm>
          <a:prstGeom prst="rect">
            <a:avLst/>
          </a:prstGeom>
        </p:spPr>
      </p:pic>
      <p:sp>
        <p:nvSpPr>
          <p:cNvPr id="58371" name="Sisällön paikkamerkki 2"/>
          <p:cNvSpPr>
            <a:spLocks noGrp="1"/>
          </p:cNvSpPr>
          <p:nvPr>
            <p:ph idx="1"/>
          </p:nvPr>
        </p:nvSpPr>
        <p:spPr>
          <a:xfrm>
            <a:off x="0" y="1300194"/>
            <a:ext cx="4457700" cy="5400675"/>
          </a:xfrm>
        </p:spPr>
        <p:txBody>
          <a:bodyPr>
            <a:noAutofit/>
          </a:bodyPr>
          <a:lstStyle/>
          <a:p>
            <a:pPr marL="0" indent="0" eaLnBrk="1" hangingPunct="1">
              <a:buNone/>
            </a:pPr>
            <a:r>
              <a:rPr lang="en-US" sz="1800" b="1" u="sng" dirty="0" smtClean="0">
                <a:latin typeface="Univers LT Std 57 Cn"/>
              </a:rPr>
              <a:t>Half court coverage</a:t>
            </a:r>
          </a:p>
          <a:p>
            <a:pPr>
              <a:buFont typeface="+mj-lt"/>
              <a:buAutoNum type="arabicPeriod"/>
            </a:pPr>
            <a:r>
              <a:rPr lang="en-US" sz="1800" dirty="0" smtClean="0">
                <a:latin typeface="Univers LT Std 57 Cn"/>
              </a:rPr>
              <a:t>Adjust your position according to the play - read the play and react in time </a:t>
            </a:r>
            <a:r>
              <a:rPr lang="en-US" sz="1600" dirty="0" smtClean="0">
                <a:latin typeface="Univers LT Std 57 Cn"/>
              </a:rPr>
              <a:t>(one step ahead of the play) </a:t>
            </a:r>
          </a:p>
          <a:p>
            <a:pPr>
              <a:buFont typeface="+mj-lt"/>
              <a:buAutoNum type="arabicPeriod"/>
            </a:pPr>
            <a:endParaRPr lang="en-US" sz="1800" dirty="0" smtClean="0">
              <a:latin typeface="Univers LT Std 57 Cn"/>
            </a:endParaRPr>
          </a:p>
          <a:p>
            <a:pPr>
              <a:buFont typeface="+mj-lt"/>
              <a:buAutoNum type="arabicPeriod"/>
            </a:pPr>
            <a:r>
              <a:rPr lang="en-US" sz="1800" dirty="0" smtClean="0">
                <a:latin typeface="Univers LT Std 57 Cn"/>
              </a:rPr>
              <a:t>Be ready to referee on ball when ball is in C primary (</a:t>
            </a:r>
            <a:r>
              <a:rPr lang="en-US" sz="1800" dirty="0" err="1" smtClean="0">
                <a:latin typeface="Univers LT Std 57 Cn"/>
              </a:rPr>
              <a:t>weakside</a:t>
            </a:r>
            <a:r>
              <a:rPr lang="en-US" sz="1800" dirty="0" smtClean="0">
                <a:latin typeface="Univers LT Std 57 Cn"/>
              </a:rPr>
              <a:t>).</a:t>
            </a:r>
          </a:p>
          <a:p>
            <a:pPr>
              <a:buFont typeface="+mj-lt"/>
              <a:buAutoNum type="arabicPeriod"/>
            </a:pPr>
            <a:endParaRPr lang="en-US" sz="1800" dirty="0" smtClean="0">
              <a:latin typeface="Univers LT Std 57 Cn"/>
            </a:endParaRPr>
          </a:p>
          <a:p>
            <a:pPr>
              <a:buFont typeface="+mj-lt"/>
              <a:buAutoNum type="arabicPeriod"/>
            </a:pPr>
            <a:r>
              <a:rPr lang="en-US" sz="1800" dirty="0" smtClean="0">
                <a:latin typeface="Univers LT Std 57 Cn"/>
              </a:rPr>
              <a:t>Play starts in the C’s primary or goes to the basket from C’s side</a:t>
            </a:r>
          </a:p>
          <a:p>
            <a:pPr marL="800100" lvl="1" indent="-342900">
              <a:buFont typeface="+mj-lt"/>
              <a:buAutoNum type="arabicPeriod"/>
            </a:pPr>
            <a:r>
              <a:rPr lang="en-US" sz="1800" dirty="0" smtClean="0">
                <a:latin typeface="Univers LT Std 57 Cn"/>
              </a:rPr>
              <a:t>Weak side drive</a:t>
            </a:r>
          </a:p>
          <a:p>
            <a:pPr marL="800100" lvl="1" indent="-342900">
              <a:buFont typeface="+mj-lt"/>
              <a:buAutoNum type="arabicPeriod"/>
            </a:pPr>
            <a:r>
              <a:rPr lang="en-US" sz="1800" dirty="0" smtClean="0">
                <a:latin typeface="Univers LT Std 57 Cn"/>
              </a:rPr>
              <a:t>Strong-Weak side drive</a:t>
            </a:r>
            <a:endParaRPr lang="en-US" sz="1800" dirty="0">
              <a:latin typeface="Univers LT Std 57 Cn"/>
            </a:endParaRPr>
          </a:p>
          <a:p>
            <a:pPr>
              <a:buFont typeface="+mj-lt"/>
              <a:buAutoNum type="arabicPeriod"/>
            </a:pPr>
            <a:endParaRPr lang="en-US" sz="1800" dirty="0" smtClean="0">
              <a:latin typeface="Univers LT Std 57 Cn"/>
            </a:endParaRPr>
          </a:p>
          <a:p>
            <a:pPr>
              <a:buFont typeface="+mj-lt"/>
              <a:buAutoNum type="arabicPeriod"/>
            </a:pPr>
            <a:r>
              <a:rPr lang="en-US" sz="1800" dirty="0" smtClean="0">
                <a:latin typeface="Univers LT Std 57 Cn"/>
              </a:rPr>
              <a:t>C stays engaged with the play until the end of action </a:t>
            </a:r>
            <a:r>
              <a:rPr lang="en-US" sz="1600" dirty="0" smtClean="0">
                <a:latin typeface="Univers LT Std 57 Cn"/>
              </a:rPr>
              <a:t>(</a:t>
            </a:r>
            <a:r>
              <a:rPr lang="en-US" sz="1600" dirty="0" err="1" smtClean="0">
                <a:latin typeface="Univers LT Std 57 Cn"/>
              </a:rPr>
              <a:t>eg</a:t>
            </a:r>
            <a:r>
              <a:rPr lang="en-US" sz="1600" dirty="0" smtClean="0">
                <a:latin typeface="Univers LT Std 57 Cn"/>
              </a:rPr>
              <a:t>. Block / Charge on weak side – not L’s primary call across paint).</a:t>
            </a:r>
          </a:p>
          <a:p>
            <a:pPr lvl="1" eaLnBrk="1" hangingPunct="1"/>
            <a:endParaRPr lang="en-US" sz="1800" dirty="0" smtClean="0">
              <a:latin typeface="Univers LT Std 57 Cn"/>
            </a:endParaRPr>
          </a:p>
          <a:p>
            <a:pPr eaLnBrk="1" hangingPunct="1"/>
            <a:endParaRPr lang="en-US" sz="1800" dirty="0" smtClean="0">
              <a:latin typeface="Univers LT Std 57 Cn"/>
            </a:endParaRPr>
          </a:p>
          <a:p>
            <a:pPr eaLnBrk="1" hangingPunct="1"/>
            <a:endParaRPr lang="en-US" sz="1800" dirty="0" smtClean="0">
              <a:latin typeface="Univers LT Std 57 Cn"/>
            </a:endParaRPr>
          </a:p>
        </p:txBody>
      </p:sp>
      <p:sp>
        <p:nvSpPr>
          <p:cNvPr id="5" name="Tekstiruutu 4"/>
          <p:cNvSpPr txBox="1"/>
          <p:nvPr/>
        </p:nvSpPr>
        <p:spPr>
          <a:xfrm>
            <a:off x="7471060" y="953870"/>
            <a:ext cx="1271106" cy="646331"/>
          </a:xfrm>
          <a:prstGeom prst="rect">
            <a:avLst/>
          </a:prstGeom>
          <a:noFill/>
        </p:spPr>
        <p:txBody>
          <a:bodyPr wrap="square" rtlCol="0">
            <a:spAutoFit/>
          </a:bodyPr>
          <a:lstStyle/>
          <a:p>
            <a:pPr algn="ctr"/>
            <a:r>
              <a:rPr lang="en-GB" dirty="0" smtClean="0"/>
              <a:t>HSB / page 205</a:t>
            </a:r>
            <a:endParaRPr lang="en-GB" dirty="0"/>
          </a:p>
        </p:txBody>
      </p:sp>
    </p:spTree>
    <p:extLst>
      <p:ext uri="{BB962C8B-B14F-4D97-AF65-F5344CB8AC3E}">
        <p14:creationId xmlns:p14="http://schemas.microsoft.com/office/powerpoint/2010/main" val="1443875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court_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9799" y="569975"/>
            <a:ext cx="7015015" cy="5794249"/>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5" name="Puolivapaa piirto 14"/>
          <p:cNvSpPr/>
          <p:nvPr/>
        </p:nvSpPr>
        <p:spPr>
          <a:xfrm>
            <a:off x="4475480" y="1740251"/>
            <a:ext cx="2484120" cy="1880264"/>
          </a:xfrm>
          <a:custGeom>
            <a:avLst/>
            <a:gdLst>
              <a:gd name="connsiteX0" fmla="*/ 2489200 w 2552700"/>
              <a:gd name="connsiteY0" fmla="*/ 0 h 4826000"/>
              <a:gd name="connsiteX1" fmla="*/ 2552700 w 2552700"/>
              <a:gd name="connsiteY1" fmla="*/ 4813300 h 4826000"/>
              <a:gd name="connsiteX2" fmla="*/ 0 w 2552700"/>
              <a:gd name="connsiteY2" fmla="*/ 4826000 h 4826000"/>
              <a:gd name="connsiteX3" fmla="*/ 25400 w 2552700"/>
              <a:gd name="connsiteY3" fmla="*/ 50800 h 4826000"/>
              <a:gd name="connsiteX4" fmla="*/ 2489200 w 2552700"/>
              <a:gd name="connsiteY4" fmla="*/ 0 h 482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700" h="4826000">
                <a:moveTo>
                  <a:pt x="2489200" y="0"/>
                </a:moveTo>
                <a:lnTo>
                  <a:pt x="2552700" y="4813300"/>
                </a:lnTo>
                <a:lnTo>
                  <a:pt x="0" y="4826000"/>
                </a:lnTo>
                <a:lnTo>
                  <a:pt x="25400" y="50800"/>
                </a:lnTo>
                <a:lnTo>
                  <a:pt x="2489200" y="0"/>
                </a:lnTo>
                <a:close/>
              </a:path>
            </a:pathLst>
          </a:custGeom>
          <a:solidFill>
            <a:srgbClr val="008000">
              <a:alpha val="14000"/>
            </a:srgbClr>
          </a:solidFill>
          <a:ln w="762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Puolivapaa piirto 4"/>
          <p:cNvSpPr/>
          <p:nvPr/>
        </p:nvSpPr>
        <p:spPr>
          <a:xfrm>
            <a:off x="1948180" y="1747196"/>
            <a:ext cx="2552700" cy="1873319"/>
          </a:xfrm>
          <a:custGeom>
            <a:avLst/>
            <a:gdLst>
              <a:gd name="connsiteX0" fmla="*/ 2489200 w 2552700"/>
              <a:gd name="connsiteY0" fmla="*/ 0 h 4826000"/>
              <a:gd name="connsiteX1" fmla="*/ 2552700 w 2552700"/>
              <a:gd name="connsiteY1" fmla="*/ 4813300 h 4826000"/>
              <a:gd name="connsiteX2" fmla="*/ 0 w 2552700"/>
              <a:gd name="connsiteY2" fmla="*/ 4826000 h 4826000"/>
              <a:gd name="connsiteX3" fmla="*/ 25400 w 2552700"/>
              <a:gd name="connsiteY3" fmla="*/ 50800 h 4826000"/>
              <a:gd name="connsiteX4" fmla="*/ 2489200 w 2552700"/>
              <a:gd name="connsiteY4" fmla="*/ 0 h 482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700" h="4826000">
                <a:moveTo>
                  <a:pt x="2489200" y="0"/>
                </a:moveTo>
                <a:lnTo>
                  <a:pt x="2552700" y="4813300"/>
                </a:lnTo>
                <a:lnTo>
                  <a:pt x="0" y="4826000"/>
                </a:lnTo>
                <a:lnTo>
                  <a:pt x="25400" y="50800"/>
                </a:lnTo>
                <a:lnTo>
                  <a:pt x="2489200" y="0"/>
                </a:lnTo>
                <a:close/>
              </a:path>
            </a:pathLst>
          </a:custGeom>
          <a:solidFill>
            <a:srgbClr val="FF0000">
              <a:alpha val="15000"/>
            </a:srgbClr>
          </a:solidFill>
          <a:ln w="762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itle 1"/>
          <p:cNvSpPr txBox="1">
            <a:spLocks/>
          </p:cNvSpPr>
          <p:nvPr/>
        </p:nvSpPr>
        <p:spPr bwMode="auto">
          <a:xfrm>
            <a:off x="363681" y="290774"/>
            <a:ext cx="8314998" cy="719138"/>
          </a:xfrm>
          <a:prstGeom prst="rect">
            <a:avLst/>
          </a:prstGeom>
          <a:noFill/>
          <a:ln w="9525">
            <a:noFill/>
            <a:miter lim="800000"/>
            <a:headEnd/>
            <a:tailEnd/>
          </a:ln>
        </p:spPr>
        <p:txBody>
          <a:bodyPr/>
          <a:lstStyle/>
          <a:p>
            <a:r>
              <a:rPr lang="fr-CH" sz="2400" b="1" dirty="0" smtClean="0">
                <a:solidFill>
                  <a:schemeClr val="bg1"/>
                </a:solidFill>
                <a:latin typeface="Fiba"/>
                <a:cs typeface="Fiba"/>
              </a:rPr>
              <a:t>center – primary</a:t>
            </a:r>
            <a:endParaRPr lang="en-US" sz="2400" b="1" dirty="0">
              <a:solidFill>
                <a:schemeClr val="bg1"/>
              </a:solidFill>
              <a:latin typeface="Fiba"/>
              <a:cs typeface="Fiba"/>
            </a:endParaRPr>
          </a:p>
        </p:txBody>
      </p:sp>
      <p:cxnSp>
        <p:nvCxnSpPr>
          <p:cNvPr id="22" name="Suora nuoliyhdysviiva 30"/>
          <p:cNvCxnSpPr>
            <a:cxnSpLocks noChangeShapeType="1"/>
          </p:cNvCxnSpPr>
          <p:nvPr/>
        </p:nvCxnSpPr>
        <p:spPr bwMode="auto">
          <a:xfrm flipV="1">
            <a:off x="2337485" y="2621012"/>
            <a:ext cx="240615" cy="527074"/>
          </a:xfrm>
          <a:prstGeom prst="straightConnector1">
            <a:avLst/>
          </a:prstGeom>
          <a:noFill/>
          <a:ln w="63500" algn="ctr">
            <a:solidFill>
              <a:srgbClr val="FF0000"/>
            </a:solidFill>
            <a:prstDash val="solid"/>
            <a:round/>
            <a:headEnd type="none"/>
            <a:tailEnd type="triangle" w="med" len="med"/>
          </a:ln>
        </p:spPr>
      </p:cxnSp>
      <p:sp>
        <p:nvSpPr>
          <p:cNvPr id="14" name="Sisällön paikkamerkki 2"/>
          <p:cNvSpPr>
            <a:spLocks noGrp="1"/>
          </p:cNvSpPr>
          <p:nvPr>
            <p:ph idx="1"/>
          </p:nvPr>
        </p:nvSpPr>
        <p:spPr>
          <a:xfrm>
            <a:off x="363680" y="5925415"/>
            <a:ext cx="8094520" cy="569769"/>
          </a:xfrm>
        </p:spPr>
        <p:txBody>
          <a:bodyPr>
            <a:noAutofit/>
          </a:bodyPr>
          <a:lstStyle/>
          <a:p>
            <a:pPr marL="0" indent="0" algn="ctr" eaLnBrk="1" hangingPunct="1">
              <a:buNone/>
            </a:pPr>
            <a:r>
              <a:rPr lang="en-US" sz="2400" b="1" dirty="0" smtClean="0">
                <a:latin typeface="Univers LT Std 57 Cn"/>
              </a:rPr>
              <a:t>Weak side is always C’s primary</a:t>
            </a:r>
          </a:p>
          <a:p>
            <a:pPr lvl="1" algn="ctr" eaLnBrk="1" hangingPunct="1"/>
            <a:endParaRPr lang="en-US" sz="2400" dirty="0" smtClean="0">
              <a:latin typeface="Univers LT Std 57 Cn"/>
            </a:endParaRPr>
          </a:p>
          <a:p>
            <a:pPr algn="ctr" eaLnBrk="1" hangingPunct="1"/>
            <a:endParaRPr lang="en-US" sz="2400" dirty="0" smtClean="0">
              <a:latin typeface="Univers LT Std 57 Cn"/>
            </a:endParaRPr>
          </a:p>
        </p:txBody>
      </p:sp>
      <p:cxnSp>
        <p:nvCxnSpPr>
          <p:cNvPr id="26" name="Suora nuoliyhdysviiva 30"/>
          <p:cNvCxnSpPr>
            <a:cxnSpLocks noChangeShapeType="1"/>
          </p:cNvCxnSpPr>
          <p:nvPr/>
        </p:nvCxnSpPr>
        <p:spPr bwMode="auto">
          <a:xfrm flipH="1">
            <a:off x="4978400" y="2112527"/>
            <a:ext cx="1017029" cy="338828"/>
          </a:xfrm>
          <a:prstGeom prst="straightConnector1">
            <a:avLst/>
          </a:prstGeom>
          <a:noFill/>
          <a:ln w="63500" algn="ctr">
            <a:solidFill>
              <a:srgbClr val="008000"/>
            </a:solidFill>
            <a:prstDash val="solid"/>
            <a:round/>
            <a:headEnd type="none"/>
            <a:tailEnd type="triangle" w="med" len="med"/>
          </a:ln>
        </p:spPr>
      </p:cxnSp>
      <p:cxnSp>
        <p:nvCxnSpPr>
          <p:cNvPr id="28" name="Suora nuoliyhdysviiva 30"/>
          <p:cNvCxnSpPr>
            <a:cxnSpLocks noChangeShapeType="1"/>
          </p:cNvCxnSpPr>
          <p:nvPr/>
        </p:nvCxnSpPr>
        <p:spPr bwMode="auto">
          <a:xfrm flipH="1">
            <a:off x="4775200" y="2243835"/>
            <a:ext cx="1283970" cy="1107440"/>
          </a:xfrm>
          <a:prstGeom prst="straightConnector1">
            <a:avLst/>
          </a:prstGeom>
          <a:noFill/>
          <a:ln w="63500" algn="ctr">
            <a:solidFill>
              <a:srgbClr val="008000"/>
            </a:solidFill>
            <a:prstDash val="solid"/>
            <a:round/>
            <a:headEnd type="none"/>
            <a:tailEnd type="triangle" w="med" len="med"/>
          </a:ln>
        </p:spPr>
      </p:cxnSp>
      <p:pic>
        <p:nvPicPr>
          <p:cNvPr id="6" name="Kuva 5" descr="Center.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3982336">
            <a:off x="1875027" y="3257811"/>
            <a:ext cx="542544" cy="463296"/>
          </a:xfrm>
          <a:prstGeom prst="rect">
            <a:avLst/>
          </a:prstGeom>
        </p:spPr>
      </p:pic>
      <p:pic>
        <p:nvPicPr>
          <p:cNvPr id="9" name="Kuva 8" descr="Trail.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13491927">
            <a:off x="6119209" y="1864155"/>
            <a:ext cx="542544" cy="463296"/>
          </a:xfrm>
          <a:prstGeom prst="rect">
            <a:avLst/>
          </a:prstGeom>
        </p:spPr>
      </p:pic>
      <p:pic>
        <p:nvPicPr>
          <p:cNvPr id="10" name="Kuva 9" descr="A3.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479952" y="2055115"/>
            <a:ext cx="396240" cy="396240"/>
          </a:xfrm>
          <a:prstGeom prst="rect">
            <a:avLst/>
          </a:prstGeom>
        </p:spPr>
      </p:pic>
      <p:pic>
        <p:nvPicPr>
          <p:cNvPr id="11" name="Kuva 10" descr="A4.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256530" y="4167908"/>
            <a:ext cx="396240" cy="396240"/>
          </a:xfrm>
          <a:prstGeom prst="rect">
            <a:avLst/>
          </a:prstGeom>
        </p:spPr>
      </p:pic>
      <p:pic>
        <p:nvPicPr>
          <p:cNvPr id="12" name="Kuva 11" descr="A2.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404360" y="3224275"/>
            <a:ext cx="396240" cy="396240"/>
          </a:xfrm>
          <a:prstGeom prst="rect">
            <a:avLst/>
          </a:prstGeom>
        </p:spPr>
      </p:pic>
      <p:pic>
        <p:nvPicPr>
          <p:cNvPr id="13" name="Kuva 12" descr="A1.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475480" y="2243835"/>
            <a:ext cx="396240" cy="396240"/>
          </a:xfrm>
          <a:prstGeom prst="rect">
            <a:avLst/>
          </a:prstGeom>
        </p:spPr>
      </p:pic>
      <p:pic>
        <p:nvPicPr>
          <p:cNvPr id="35" name="Kuva 34" descr="A5.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403600" y="3422395"/>
            <a:ext cx="396240" cy="396240"/>
          </a:xfrm>
          <a:prstGeom prst="rect">
            <a:avLst/>
          </a:prstGeom>
        </p:spPr>
      </p:pic>
      <p:pic>
        <p:nvPicPr>
          <p:cNvPr id="37" name="Kuva 36" descr="Lead.png"/>
          <p:cNvPicPr>
            <a:picLocks noChangeAspect="1"/>
          </p:cNvPicPr>
          <p:nvPr/>
        </p:nvPicPr>
        <p:blipFill>
          <a:blip r:embed="rId11">
            <a:extLst>
              <a:ext uri="{28A0092B-C50C-407E-A947-70E740481C1C}">
                <a14:useLocalDpi xmlns:a14="http://schemas.microsoft.com/office/drawing/2010/main"/>
              </a:ext>
            </a:extLst>
          </a:blip>
          <a:stretch>
            <a:fillRect/>
          </a:stretch>
        </p:blipFill>
        <p:spPr>
          <a:xfrm rot="19618019">
            <a:off x="5056378" y="4964174"/>
            <a:ext cx="542544" cy="463296"/>
          </a:xfrm>
          <a:prstGeom prst="rect">
            <a:avLst/>
          </a:prstGeom>
        </p:spPr>
      </p:pic>
      <p:cxnSp>
        <p:nvCxnSpPr>
          <p:cNvPr id="41" name="Suora nuoliyhdysviiva 30"/>
          <p:cNvCxnSpPr>
            <a:cxnSpLocks noChangeShapeType="1"/>
          </p:cNvCxnSpPr>
          <p:nvPr/>
        </p:nvCxnSpPr>
        <p:spPr bwMode="auto">
          <a:xfrm>
            <a:off x="2514600" y="3487812"/>
            <a:ext cx="889000" cy="0"/>
          </a:xfrm>
          <a:prstGeom prst="straightConnector1">
            <a:avLst/>
          </a:prstGeom>
          <a:noFill/>
          <a:ln w="63500" algn="ctr">
            <a:solidFill>
              <a:srgbClr val="FF0000"/>
            </a:solidFill>
            <a:prstDash val="solid"/>
            <a:round/>
            <a:headEnd type="none"/>
            <a:tailEnd type="triangle" w="med" len="med"/>
          </a:ln>
        </p:spPr>
      </p:cxnSp>
      <p:pic>
        <p:nvPicPr>
          <p:cNvPr id="42" name="Picture 12" descr="pilota"/>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514600" y="1828668"/>
            <a:ext cx="438650" cy="432000"/>
          </a:xfrm>
          <a:prstGeom prst="rect">
            <a:avLst/>
          </a:prstGeom>
          <a:noFill/>
          <a:ln w="9525">
            <a:noFill/>
            <a:miter lim="800000"/>
            <a:headEnd/>
            <a:tailEnd/>
          </a:ln>
        </p:spPr>
      </p:pic>
      <p:sp>
        <p:nvSpPr>
          <p:cNvPr id="20" name="Tekstiruutu 19"/>
          <p:cNvSpPr txBox="1"/>
          <p:nvPr/>
        </p:nvSpPr>
        <p:spPr>
          <a:xfrm>
            <a:off x="7471060" y="953870"/>
            <a:ext cx="1271106" cy="646331"/>
          </a:xfrm>
          <a:prstGeom prst="rect">
            <a:avLst/>
          </a:prstGeom>
          <a:noFill/>
        </p:spPr>
        <p:txBody>
          <a:bodyPr wrap="square" rtlCol="0">
            <a:spAutoFit/>
          </a:bodyPr>
          <a:lstStyle/>
          <a:p>
            <a:pPr algn="ctr"/>
            <a:r>
              <a:rPr lang="en-GB" dirty="0" smtClean="0"/>
              <a:t>HSB / page 204-205</a:t>
            </a:r>
            <a:endParaRPr lang="en-GB" dirty="0"/>
          </a:p>
        </p:txBody>
      </p:sp>
    </p:spTree>
    <p:extLst>
      <p:ext uri="{BB962C8B-B14F-4D97-AF65-F5344CB8AC3E}">
        <p14:creationId xmlns:p14="http://schemas.microsoft.com/office/powerpoint/2010/main" val="11950947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Kuva 23" descr="court_ver.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27448" y="1375965"/>
            <a:ext cx="4816432" cy="3949024"/>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1" name="Tasakylkinen kolmio 8"/>
          <p:cNvSpPr>
            <a:spLocks noChangeArrowheads="1"/>
          </p:cNvSpPr>
          <p:nvPr/>
        </p:nvSpPr>
        <p:spPr bwMode="auto">
          <a:xfrm rot="3831610">
            <a:off x="6496699" y="2582789"/>
            <a:ext cx="1812507" cy="1909512"/>
          </a:xfrm>
          <a:prstGeom prst="triangle">
            <a:avLst>
              <a:gd name="adj" fmla="val 50000"/>
            </a:avLst>
          </a:prstGeom>
          <a:solidFill>
            <a:srgbClr val="FF0000">
              <a:alpha val="30196"/>
            </a:srgbClr>
          </a:solidFill>
          <a:ln w="19050" cmpd="sng" algn="ctr">
            <a:solidFill>
              <a:srgbClr val="050036"/>
            </a:solidFill>
            <a:prstDash val="dash"/>
            <a:round/>
            <a:headEnd/>
            <a:tailEnd/>
          </a:ln>
        </p:spPr>
        <p:txBody>
          <a:bodyPr/>
          <a:lstStyle/>
          <a:p>
            <a:pPr algn="ctr"/>
            <a:endParaRPr lang="en-US"/>
          </a:p>
        </p:txBody>
      </p:sp>
      <p:sp>
        <p:nvSpPr>
          <p:cNvPr id="18" name="Title 1"/>
          <p:cNvSpPr txBox="1">
            <a:spLocks/>
          </p:cNvSpPr>
          <p:nvPr/>
        </p:nvSpPr>
        <p:spPr bwMode="auto">
          <a:xfrm>
            <a:off x="311883" y="267056"/>
            <a:ext cx="8314998" cy="719138"/>
          </a:xfrm>
          <a:prstGeom prst="rect">
            <a:avLst/>
          </a:prstGeom>
          <a:noFill/>
          <a:ln w="9525">
            <a:noFill/>
            <a:miter lim="800000"/>
            <a:headEnd/>
            <a:tailEnd/>
          </a:ln>
        </p:spPr>
        <p:txBody>
          <a:bodyPr/>
          <a:lstStyle/>
          <a:p>
            <a:r>
              <a:rPr lang="fr-CH" sz="2400" b="1" dirty="0">
                <a:solidFill>
                  <a:schemeClr val="bg1"/>
                </a:solidFill>
                <a:latin typeface="Fiba"/>
                <a:cs typeface="Fiba"/>
              </a:rPr>
              <a:t>CENTER – CROSS STEP, OPEN ANGLE &amp; 45°</a:t>
            </a:r>
          </a:p>
          <a:p>
            <a:r>
              <a:rPr lang="fr-CH" sz="2400" b="1" dirty="0">
                <a:solidFill>
                  <a:schemeClr val="bg1"/>
                </a:solidFill>
                <a:latin typeface="Fiba"/>
                <a:cs typeface="Fiba"/>
              </a:rPr>
              <a:t>SLIDE</a:t>
            </a:r>
            <a:endParaRPr lang="en-US" sz="2400" b="1" dirty="0">
              <a:solidFill>
                <a:schemeClr val="bg1"/>
              </a:solidFill>
              <a:latin typeface="Fiba"/>
              <a:cs typeface="Fiba"/>
            </a:endParaRPr>
          </a:p>
        </p:txBody>
      </p:sp>
      <p:pic>
        <p:nvPicPr>
          <p:cNvPr id="26" name="Kuva 25" descr="Cente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4614926">
            <a:off x="7860803" y="3035465"/>
            <a:ext cx="421575" cy="359997"/>
          </a:xfrm>
          <a:prstGeom prst="rect">
            <a:avLst/>
          </a:prstGeom>
        </p:spPr>
      </p:pic>
      <p:pic>
        <p:nvPicPr>
          <p:cNvPr id="29" name="Kuva 28" descr="A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8047" y="2977873"/>
            <a:ext cx="288239" cy="288239"/>
          </a:xfrm>
          <a:prstGeom prst="rect">
            <a:avLst/>
          </a:prstGeom>
        </p:spPr>
      </p:pic>
      <p:pic>
        <p:nvPicPr>
          <p:cNvPr id="30" name="Kuva 29" descr="B5.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1788" y="3283569"/>
            <a:ext cx="288239" cy="288239"/>
          </a:xfrm>
          <a:prstGeom prst="rect">
            <a:avLst/>
          </a:prstGeom>
        </p:spPr>
      </p:pic>
      <p:pic>
        <p:nvPicPr>
          <p:cNvPr id="31" name="Picture 12" descr="pilot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71326" y="2923427"/>
            <a:ext cx="473442" cy="393293"/>
          </a:xfrm>
          <a:prstGeom prst="rect">
            <a:avLst/>
          </a:prstGeom>
          <a:noFill/>
          <a:ln w="9525">
            <a:noFill/>
            <a:miter lim="800000"/>
            <a:headEnd/>
            <a:tailEnd/>
          </a:ln>
        </p:spPr>
      </p:pic>
      <p:pic>
        <p:nvPicPr>
          <p:cNvPr id="28" name="Kuva 27" descr="Lead.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788976">
            <a:off x="5245632" y="4389235"/>
            <a:ext cx="432000" cy="368899"/>
          </a:xfrm>
          <a:prstGeom prst="rect">
            <a:avLst/>
          </a:prstGeom>
        </p:spPr>
      </p:pic>
      <p:pic>
        <p:nvPicPr>
          <p:cNvPr id="27" name="Kuva 26" descr="Trail.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8818816">
            <a:off x="4832698" y="2213275"/>
            <a:ext cx="421575" cy="359997"/>
          </a:xfrm>
          <a:prstGeom prst="rect">
            <a:avLst/>
          </a:prstGeom>
        </p:spPr>
      </p:pic>
      <p:cxnSp>
        <p:nvCxnSpPr>
          <p:cNvPr id="17" name="Suora nuoliyhdysviiva 16"/>
          <p:cNvCxnSpPr/>
          <p:nvPr/>
        </p:nvCxnSpPr>
        <p:spPr>
          <a:xfrm>
            <a:off x="7726067" y="2789516"/>
            <a:ext cx="205605" cy="267821"/>
          </a:xfrm>
          <a:prstGeom prst="straightConnector1">
            <a:avLst/>
          </a:prstGeom>
          <a:ln w="57150" cmpd="sng">
            <a:solidFill>
              <a:srgbClr val="000000"/>
            </a:solidFill>
            <a:prstDash val="sysDash"/>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9" name="Sisällön paikkamerkki 2"/>
          <p:cNvSpPr>
            <a:spLocks noGrp="1"/>
          </p:cNvSpPr>
          <p:nvPr>
            <p:ph idx="1"/>
          </p:nvPr>
        </p:nvSpPr>
        <p:spPr>
          <a:xfrm>
            <a:off x="114301" y="1393848"/>
            <a:ext cx="3502660" cy="1819005"/>
          </a:xfrm>
        </p:spPr>
        <p:txBody>
          <a:bodyPr>
            <a:noAutofit/>
          </a:bodyPr>
          <a:lstStyle/>
          <a:p>
            <a:pPr marL="0" indent="0" eaLnBrk="1" hangingPunct="1">
              <a:buNone/>
            </a:pPr>
            <a:r>
              <a:rPr lang="fr-CH" sz="1800" b="1" u="sng" dirty="0" smtClean="0">
                <a:latin typeface="Univers LT Std 57 Cn"/>
              </a:rPr>
              <a:t>Cross </a:t>
            </a:r>
            <a:r>
              <a:rPr lang="fr-CH" sz="1800" b="1" u="sng" dirty="0" err="1" smtClean="0">
                <a:latin typeface="Univers LT Std 57 Cn"/>
              </a:rPr>
              <a:t>Step</a:t>
            </a:r>
            <a:endParaRPr lang="en-US" sz="1800" b="1" u="sng" dirty="0" smtClean="0">
              <a:latin typeface="Univers LT Std 57 Cn"/>
            </a:endParaRPr>
          </a:p>
          <a:p>
            <a:pPr>
              <a:buFont typeface="Courier New" panose="02070309020205020404" pitchFamily="49" charset="0"/>
              <a:buChar char="o"/>
            </a:pPr>
            <a:r>
              <a:rPr lang="en-US" sz="1800" dirty="0" smtClean="0">
                <a:latin typeface="Univers LT Std 57 Cn"/>
              </a:rPr>
              <a:t>Find initial position where you are able to see the defensive player when refereeing on ball</a:t>
            </a:r>
          </a:p>
          <a:p>
            <a:pPr>
              <a:buFont typeface="Courier New" panose="02070309020205020404" pitchFamily="49" charset="0"/>
              <a:buChar char="o"/>
            </a:pPr>
            <a:r>
              <a:rPr lang="en-US" sz="1800" dirty="0">
                <a:latin typeface="Univers LT Std 57 Cn"/>
              </a:rPr>
              <a:t>Find the initial position where you are able to cover the ball and see possible next play in </a:t>
            </a:r>
            <a:r>
              <a:rPr lang="en-US" sz="1800" dirty="0" smtClean="0">
                <a:latin typeface="Univers LT Std 57 Cn"/>
              </a:rPr>
              <a:t>progress</a:t>
            </a:r>
          </a:p>
          <a:p>
            <a:pPr>
              <a:buFont typeface="Courier New" panose="02070309020205020404" pitchFamily="49" charset="0"/>
              <a:buChar char="o"/>
            </a:pPr>
            <a:r>
              <a:rPr lang="en-US" sz="1800" kern="0" dirty="0">
                <a:latin typeface="Univers LT Std 57 Cn"/>
              </a:rPr>
              <a:t>Players start to move towards the basket </a:t>
            </a:r>
          </a:p>
          <a:p>
            <a:pPr>
              <a:buFont typeface="Courier New" panose="02070309020205020404" pitchFamily="49" charset="0"/>
              <a:buChar char="o"/>
            </a:pPr>
            <a:r>
              <a:rPr lang="en-US" sz="1800" kern="0" dirty="0">
                <a:latin typeface="Univers LT Std 57 Cn"/>
              </a:rPr>
              <a:t>Center should step in opposite direction (Cross Step) of the players in order to maintain the open look (angle) on the play.</a:t>
            </a:r>
          </a:p>
          <a:p>
            <a:pPr>
              <a:buFont typeface="Courier New" panose="02070309020205020404" pitchFamily="49" charset="0"/>
              <a:buChar char="o"/>
            </a:pPr>
            <a:endParaRPr lang="en-US" sz="1800" dirty="0" smtClean="0">
              <a:latin typeface="Univers LT Std 57 Cn"/>
            </a:endParaRPr>
          </a:p>
          <a:p>
            <a:pPr>
              <a:buFont typeface="Courier New" panose="02070309020205020404" pitchFamily="49" charset="0"/>
              <a:buChar char="o"/>
            </a:pPr>
            <a:endParaRPr lang="en-US" sz="1800" dirty="0" smtClean="0">
              <a:latin typeface="Univers LT Std 57 Cn"/>
            </a:endParaRPr>
          </a:p>
        </p:txBody>
      </p:sp>
      <p:grpSp>
        <p:nvGrpSpPr>
          <p:cNvPr id="14" name="Group 160"/>
          <p:cNvGrpSpPr>
            <a:grpSpLocks/>
          </p:cNvGrpSpPr>
          <p:nvPr/>
        </p:nvGrpSpPr>
        <p:grpSpPr bwMode="auto">
          <a:xfrm rot="9488215">
            <a:off x="5548239" y="3740673"/>
            <a:ext cx="2465849" cy="941391"/>
            <a:chOff x="3949" y="1960"/>
            <a:chExt cx="2259" cy="593"/>
          </a:xfrm>
        </p:grpSpPr>
        <p:grpSp>
          <p:nvGrpSpPr>
            <p:cNvPr id="15" name="Group 38"/>
            <p:cNvGrpSpPr>
              <a:grpSpLocks/>
            </p:cNvGrpSpPr>
            <p:nvPr/>
          </p:nvGrpSpPr>
          <p:grpSpPr bwMode="auto">
            <a:xfrm>
              <a:off x="3949" y="2267"/>
              <a:ext cx="1220" cy="286"/>
              <a:chOff x="6095" y="8403"/>
              <a:chExt cx="1365" cy="332"/>
            </a:xfrm>
          </p:grpSpPr>
          <p:sp>
            <p:nvSpPr>
              <p:cNvPr id="20" name="Freeform 39"/>
              <p:cNvSpPr>
                <a:spLocks/>
              </p:cNvSpPr>
              <p:nvPr/>
            </p:nvSpPr>
            <p:spPr bwMode="auto">
              <a:xfrm rot="20024957">
                <a:off x="6095" y="8403"/>
                <a:ext cx="1025" cy="332"/>
              </a:xfrm>
              <a:custGeom>
                <a:avLst/>
                <a:gdLst>
                  <a:gd name="T0" fmla="*/ 0 w 1082"/>
                  <a:gd name="T1" fmla="*/ 150 h 150"/>
                  <a:gd name="T2" fmla="*/ 142 w 1082"/>
                  <a:gd name="T3" fmla="*/ 8 h 150"/>
                  <a:gd name="T4" fmla="*/ 284 w 1082"/>
                  <a:gd name="T5" fmla="*/ 150 h 150"/>
                  <a:gd name="T6" fmla="*/ 426 w 1082"/>
                  <a:gd name="T7" fmla="*/ 8 h 150"/>
                  <a:gd name="T8" fmla="*/ 568 w 1082"/>
                  <a:gd name="T9" fmla="*/ 150 h 150"/>
                  <a:gd name="T10" fmla="*/ 710 w 1082"/>
                  <a:gd name="T11" fmla="*/ 8 h 150"/>
                  <a:gd name="T12" fmla="*/ 852 w 1082"/>
                  <a:gd name="T13" fmla="*/ 150 h 150"/>
                  <a:gd name="T14" fmla="*/ 994 w 1082"/>
                  <a:gd name="T15" fmla="*/ 8 h 150"/>
                  <a:gd name="T16" fmla="*/ 1082 w 1082"/>
                  <a:gd name="T17" fmla="*/ 102 h 150"/>
                  <a:gd name="connsiteX0" fmla="*/ 0 w 10000"/>
                  <a:gd name="connsiteY0" fmla="*/ 17238 h 17346"/>
                  <a:gd name="connsiteX1" fmla="*/ 1312 w 10000"/>
                  <a:gd name="connsiteY1" fmla="*/ 7771 h 17346"/>
                  <a:gd name="connsiteX2" fmla="*/ 2625 w 10000"/>
                  <a:gd name="connsiteY2" fmla="*/ 17238 h 17346"/>
                  <a:gd name="connsiteX3" fmla="*/ 4145 w 10000"/>
                  <a:gd name="connsiteY3" fmla="*/ 0 h 17346"/>
                  <a:gd name="connsiteX4" fmla="*/ 5250 w 10000"/>
                  <a:gd name="connsiteY4" fmla="*/ 17238 h 17346"/>
                  <a:gd name="connsiteX5" fmla="*/ 6562 w 10000"/>
                  <a:gd name="connsiteY5" fmla="*/ 7771 h 17346"/>
                  <a:gd name="connsiteX6" fmla="*/ 7874 w 10000"/>
                  <a:gd name="connsiteY6" fmla="*/ 17238 h 17346"/>
                  <a:gd name="connsiteX7" fmla="*/ 9187 w 10000"/>
                  <a:gd name="connsiteY7" fmla="*/ 7771 h 17346"/>
                  <a:gd name="connsiteX8" fmla="*/ 10000 w 10000"/>
                  <a:gd name="connsiteY8" fmla="*/ 14038 h 17346"/>
                  <a:gd name="connsiteX0" fmla="*/ 0 w 10000"/>
                  <a:gd name="connsiteY0" fmla="*/ 17343 h 17451"/>
                  <a:gd name="connsiteX1" fmla="*/ 1312 w 10000"/>
                  <a:gd name="connsiteY1" fmla="*/ 7876 h 17451"/>
                  <a:gd name="connsiteX2" fmla="*/ 2495 w 10000"/>
                  <a:gd name="connsiteY2" fmla="*/ 10006 h 17451"/>
                  <a:gd name="connsiteX3" fmla="*/ 4145 w 10000"/>
                  <a:gd name="connsiteY3" fmla="*/ 105 h 17451"/>
                  <a:gd name="connsiteX4" fmla="*/ 5250 w 10000"/>
                  <a:gd name="connsiteY4" fmla="*/ 17343 h 17451"/>
                  <a:gd name="connsiteX5" fmla="*/ 6562 w 10000"/>
                  <a:gd name="connsiteY5" fmla="*/ 7876 h 17451"/>
                  <a:gd name="connsiteX6" fmla="*/ 7874 w 10000"/>
                  <a:gd name="connsiteY6" fmla="*/ 17343 h 17451"/>
                  <a:gd name="connsiteX7" fmla="*/ 9187 w 10000"/>
                  <a:gd name="connsiteY7" fmla="*/ 7876 h 17451"/>
                  <a:gd name="connsiteX8" fmla="*/ 10000 w 10000"/>
                  <a:gd name="connsiteY8" fmla="*/ 14143 h 17451"/>
                  <a:gd name="connsiteX0" fmla="*/ 0 w 10000"/>
                  <a:gd name="connsiteY0" fmla="*/ 15299 h 15360"/>
                  <a:gd name="connsiteX1" fmla="*/ 1312 w 10000"/>
                  <a:gd name="connsiteY1" fmla="*/ 5832 h 15360"/>
                  <a:gd name="connsiteX2" fmla="*/ 2495 w 10000"/>
                  <a:gd name="connsiteY2" fmla="*/ 7962 h 15360"/>
                  <a:gd name="connsiteX3" fmla="*/ 4299 w 10000"/>
                  <a:gd name="connsiteY3" fmla="*/ 126 h 15360"/>
                  <a:gd name="connsiteX4" fmla="*/ 5250 w 10000"/>
                  <a:gd name="connsiteY4" fmla="*/ 15299 h 15360"/>
                  <a:gd name="connsiteX5" fmla="*/ 6562 w 10000"/>
                  <a:gd name="connsiteY5" fmla="*/ 5832 h 15360"/>
                  <a:gd name="connsiteX6" fmla="*/ 7874 w 10000"/>
                  <a:gd name="connsiteY6" fmla="*/ 15299 h 15360"/>
                  <a:gd name="connsiteX7" fmla="*/ 9187 w 10000"/>
                  <a:gd name="connsiteY7" fmla="*/ 5832 h 15360"/>
                  <a:gd name="connsiteX8" fmla="*/ 10000 w 10000"/>
                  <a:gd name="connsiteY8" fmla="*/ 12099 h 15360"/>
                  <a:gd name="connsiteX0" fmla="*/ 0 w 10000"/>
                  <a:gd name="connsiteY0" fmla="*/ 15175 h 15175"/>
                  <a:gd name="connsiteX1" fmla="*/ 1312 w 10000"/>
                  <a:gd name="connsiteY1" fmla="*/ 5708 h 15175"/>
                  <a:gd name="connsiteX2" fmla="*/ 2495 w 10000"/>
                  <a:gd name="connsiteY2" fmla="*/ 7838 h 15175"/>
                  <a:gd name="connsiteX3" fmla="*/ 4299 w 10000"/>
                  <a:gd name="connsiteY3" fmla="*/ 2 h 15175"/>
                  <a:gd name="connsiteX4" fmla="*/ 5671 w 10000"/>
                  <a:gd name="connsiteY4" fmla="*/ 8439 h 15175"/>
                  <a:gd name="connsiteX5" fmla="*/ 6562 w 10000"/>
                  <a:gd name="connsiteY5" fmla="*/ 5708 h 15175"/>
                  <a:gd name="connsiteX6" fmla="*/ 7874 w 10000"/>
                  <a:gd name="connsiteY6" fmla="*/ 15175 h 15175"/>
                  <a:gd name="connsiteX7" fmla="*/ 9187 w 10000"/>
                  <a:gd name="connsiteY7" fmla="*/ 5708 h 15175"/>
                  <a:gd name="connsiteX8" fmla="*/ 10000 w 10000"/>
                  <a:gd name="connsiteY8" fmla="*/ 11975 h 15175"/>
                  <a:gd name="connsiteX0" fmla="*/ 0 w 10000"/>
                  <a:gd name="connsiteY0" fmla="*/ 15211 h 15211"/>
                  <a:gd name="connsiteX1" fmla="*/ 1312 w 10000"/>
                  <a:gd name="connsiteY1" fmla="*/ 5744 h 15211"/>
                  <a:gd name="connsiteX2" fmla="*/ 2495 w 10000"/>
                  <a:gd name="connsiteY2" fmla="*/ 7874 h 15211"/>
                  <a:gd name="connsiteX3" fmla="*/ 4299 w 10000"/>
                  <a:gd name="connsiteY3" fmla="*/ 38 h 15211"/>
                  <a:gd name="connsiteX4" fmla="*/ 5221 w 10000"/>
                  <a:gd name="connsiteY4" fmla="*/ 11731 h 15211"/>
                  <a:gd name="connsiteX5" fmla="*/ 6562 w 10000"/>
                  <a:gd name="connsiteY5" fmla="*/ 5744 h 15211"/>
                  <a:gd name="connsiteX6" fmla="*/ 7874 w 10000"/>
                  <a:gd name="connsiteY6" fmla="*/ 15211 h 15211"/>
                  <a:gd name="connsiteX7" fmla="*/ 9187 w 10000"/>
                  <a:gd name="connsiteY7" fmla="*/ 5744 h 15211"/>
                  <a:gd name="connsiteX8" fmla="*/ 10000 w 10000"/>
                  <a:gd name="connsiteY8" fmla="*/ 12011 h 15211"/>
                  <a:gd name="connsiteX0" fmla="*/ 0 w 10000"/>
                  <a:gd name="connsiteY0" fmla="*/ 15210 h 15210"/>
                  <a:gd name="connsiteX1" fmla="*/ 1312 w 10000"/>
                  <a:gd name="connsiteY1" fmla="*/ 5743 h 15210"/>
                  <a:gd name="connsiteX2" fmla="*/ 3518 w 10000"/>
                  <a:gd name="connsiteY2" fmla="*/ 7997 h 15210"/>
                  <a:gd name="connsiteX3" fmla="*/ 4299 w 10000"/>
                  <a:gd name="connsiteY3" fmla="*/ 37 h 15210"/>
                  <a:gd name="connsiteX4" fmla="*/ 5221 w 10000"/>
                  <a:gd name="connsiteY4" fmla="*/ 11730 h 15210"/>
                  <a:gd name="connsiteX5" fmla="*/ 6562 w 10000"/>
                  <a:gd name="connsiteY5" fmla="*/ 5743 h 15210"/>
                  <a:gd name="connsiteX6" fmla="*/ 7874 w 10000"/>
                  <a:gd name="connsiteY6" fmla="*/ 15210 h 15210"/>
                  <a:gd name="connsiteX7" fmla="*/ 9187 w 10000"/>
                  <a:gd name="connsiteY7" fmla="*/ 5743 h 15210"/>
                  <a:gd name="connsiteX8" fmla="*/ 10000 w 10000"/>
                  <a:gd name="connsiteY8" fmla="*/ 12010 h 15210"/>
                  <a:gd name="connsiteX0" fmla="*/ 0 w 10000"/>
                  <a:gd name="connsiteY0" fmla="*/ 15225 h 15225"/>
                  <a:gd name="connsiteX1" fmla="*/ 1312 w 10000"/>
                  <a:gd name="connsiteY1" fmla="*/ 5758 h 15225"/>
                  <a:gd name="connsiteX2" fmla="*/ 3240 w 10000"/>
                  <a:gd name="connsiteY2" fmla="*/ 7374 h 15225"/>
                  <a:gd name="connsiteX3" fmla="*/ 4299 w 10000"/>
                  <a:gd name="connsiteY3" fmla="*/ 52 h 15225"/>
                  <a:gd name="connsiteX4" fmla="*/ 5221 w 10000"/>
                  <a:gd name="connsiteY4" fmla="*/ 11745 h 15225"/>
                  <a:gd name="connsiteX5" fmla="*/ 6562 w 10000"/>
                  <a:gd name="connsiteY5" fmla="*/ 5758 h 15225"/>
                  <a:gd name="connsiteX6" fmla="*/ 7874 w 10000"/>
                  <a:gd name="connsiteY6" fmla="*/ 15225 h 15225"/>
                  <a:gd name="connsiteX7" fmla="*/ 9187 w 10000"/>
                  <a:gd name="connsiteY7" fmla="*/ 5758 h 15225"/>
                  <a:gd name="connsiteX8" fmla="*/ 10000 w 10000"/>
                  <a:gd name="connsiteY8" fmla="*/ 12025 h 15225"/>
                  <a:gd name="connsiteX0" fmla="*/ 0 w 10000"/>
                  <a:gd name="connsiteY0" fmla="*/ 15221 h 15221"/>
                  <a:gd name="connsiteX1" fmla="*/ 1407 w 10000"/>
                  <a:gd name="connsiteY1" fmla="*/ 832 h 15221"/>
                  <a:gd name="connsiteX2" fmla="*/ 3240 w 10000"/>
                  <a:gd name="connsiteY2" fmla="*/ 7370 h 15221"/>
                  <a:gd name="connsiteX3" fmla="*/ 4299 w 10000"/>
                  <a:gd name="connsiteY3" fmla="*/ 48 h 15221"/>
                  <a:gd name="connsiteX4" fmla="*/ 5221 w 10000"/>
                  <a:gd name="connsiteY4" fmla="*/ 11741 h 15221"/>
                  <a:gd name="connsiteX5" fmla="*/ 6562 w 10000"/>
                  <a:gd name="connsiteY5" fmla="*/ 5754 h 15221"/>
                  <a:gd name="connsiteX6" fmla="*/ 7874 w 10000"/>
                  <a:gd name="connsiteY6" fmla="*/ 15221 h 15221"/>
                  <a:gd name="connsiteX7" fmla="*/ 9187 w 10000"/>
                  <a:gd name="connsiteY7" fmla="*/ 5754 h 15221"/>
                  <a:gd name="connsiteX8" fmla="*/ 10000 w 10000"/>
                  <a:gd name="connsiteY8" fmla="*/ 12021 h 15221"/>
                  <a:gd name="connsiteX0" fmla="*/ 0 w 10000"/>
                  <a:gd name="connsiteY0" fmla="*/ 15221 h 19777"/>
                  <a:gd name="connsiteX1" fmla="*/ 1407 w 10000"/>
                  <a:gd name="connsiteY1" fmla="*/ 832 h 19777"/>
                  <a:gd name="connsiteX2" fmla="*/ 3240 w 10000"/>
                  <a:gd name="connsiteY2" fmla="*/ 7370 h 19777"/>
                  <a:gd name="connsiteX3" fmla="*/ 4299 w 10000"/>
                  <a:gd name="connsiteY3" fmla="*/ 48 h 19777"/>
                  <a:gd name="connsiteX4" fmla="*/ 5221 w 10000"/>
                  <a:gd name="connsiteY4" fmla="*/ 11741 h 19777"/>
                  <a:gd name="connsiteX5" fmla="*/ 6562 w 10000"/>
                  <a:gd name="connsiteY5" fmla="*/ 5754 h 19777"/>
                  <a:gd name="connsiteX6" fmla="*/ 7844 w 10000"/>
                  <a:gd name="connsiteY6" fmla="*/ 19777 h 19777"/>
                  <a:gd name="connsiteX7" fmla="*/ 9187 w 10000"/>
                  <a:gd name="connsiteY7" fmla="*/ 5754 h 19777"/>
                  <a:gd name="connsiteX8" fmla="*/ 10000 w 10000"/>
                  <a:gd name="connsiteY8" fmla="*/ 12021 h 19777"/>
                  <a:gd name="connsiteX0" fmla="*/ 0 w 10561"/>
                  <a:gd name="connsiteY0" fmla="*/ 15221 h 22045"/>
                  <a:gd name="connsiteX1" fmla="*/ 1407 w 10561"/>
                  <a:gd name="connsiteY1" fmla="*/ 832 h 22045"/>
                  <a:gd name="connsiteX2" fmla="*/ 3240 w 10561"/>
                  <a:gd name="connsiteY2" fmla="*/ 7370 h 22045"/>
                  <a:gd name="connsiteX3" fmla="*/ 4299 w 10561"/>
                  <a:gd name="connsiteY3" fmla="*/ 48 h 22045"/>
                  <a:gd name="connsiteX4" fmla="*/ 5221 w 10561"/>
                  <a:gd name="connsiteY4" fmla="*/ 11741 h 22045"/>
                  <a:gd name="connsiteX5" fmla="*/ 6562 w 10561"/>
                  <a:gd name="connsiteY5" fmla="*/ 5754 h 22045"/>
                  <a:gd name="connsiteX6" fmla="*/ 7844 w 10561"/>
                  <a:gd name="connsiteY6" fmla="*/ 19777 h 22045"/>
                  <a:gd name="connsiteX7" fmla="*/ 9187 w 10561"/>
                  <a:gd name="connsiteY7" fmla="*/ 5754 h 22045"/>
                  <a:gd name="connsiteX8" fmla="*/ 10561 w 10561"/>
                  <a:gd name="connsiteY8" fmla="*/ 22045 h 22045"/>
                  <a:gd name="connsiteX0" fmla="*/ 0 w 10561"/>
                  <a:gd name="connsiteY0" fmla="*/ 15221 h 22045"/>
                  <a:gd name="connsiteX1" fmla="*/ 1407 w 10561"/>
                  <a:gd name="connsiteY1" fmla="*/ 832 h 22045"/>
                  <a:gd name="connsiteX2" fmla="*/ 3240 w 10561"/>
                  <a:gd name="connsiteY2" fmla="*/ 7370 h 22045"/>
                  <a:gd name="connsiteX3" fmla="*/ 4299 w 10561"/>
                  <a:gd name="connsiteY3" fmla="*/ 48 h 22045"/>
                  <a:gd name="connsiteX4" fmla="*/ 5221 w 10561"/>
                  <a:gd name="connsiteY4" fmla="*/ 11741 h 22045"/>
                  <a:gd name="connsiteX5" fmla="*/ 6562 w 10561"/>
                  <a:gd name="connsiteY5" fmla="*/ 5754 h 22045"/>
                  <a:gd name="connsiteX6" fmla="*/ 7844 w 10561"/>
                  <a:gd name="connsiteY6" fmla="*/ 19777 h 22045"/>
                  <a:gd name="connsiteX7" fmla="*/ 9240 w 10561"/>
                  <a:gd name="connsiteY7" fmla="*/ 12049 h 22045"/>
                  <a:gd name="connsiteX8" fmla="*/ 10561 w 10561"/>
                  <a:gd name="connsiteY8" fmla="*/ 22045 h 2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1" h="22045">
                    <a:moveTo>
                      <a:pt x="0" y="15221"/>
                    </a:moveTo>
                    <a:cubicBezTo>
                      <a:pt x="434" y="10488"/>
                      <a:pt x="867" y="2141"/>
                      <a:pt x="1407" y="832"/>
                    </a:cubicBezTo>
                    <a:cubicBezTo>
                      <a:pt x="1947" y="-476"/>
                      <a:pt x="2758" y="7501"/>
                      <a:pt x="3240" y="7370"/>
                    </a:cubicBezTo>
                    <a:cubicBezTo>
                      <a:pt x="3722" y="7239"/>
                      <a:pt x="3969" y="-680"/>
                      <a:pt x="4299" y="48"/>
                    </a:cubicBezTo>
                    <a:cubicBezTo>
                      <a:pt x="4629" y="776"/>
                      <a:pt x="4844" y="10790"/>
                      <a:pt x="5221" y="11741"/>
                    </a:cubicBezTo>
                    <a:cubicBezTo>
                      <a:pt x="5598" y="12692"/>
                      <a:pt x="6125" y="4415"/>
                      <a:pt x="6562" y="5754"/>
                    </a:cubicBezTo>
                    <a:cubicBezTo>
                      <a:pt x="6999" y="7093"/>
                      <a:pt x="7398" y="18728"/>
                      <a:pt x="7844" y="19777"/>
                    </a:cubicBezTo>
                    <a:cubicBezTo>
                      <a:pt x="8290" y="20826"/>
                      <a:pt x="8888" y="12583"/>
                      <a:pt x="9240" y="12049"/>
                    </a:cubicBezTo>
                    <a:cubicBezTo>
                      <a:pt x="9591" y="11516"/>
                      <a:pt x="10395" y="20778"/>
                      <a:pt x="10561" y="22045"/>
                    </a:cubicBezTo>
                  </a:path>
                </a:pathLst>
              </a:custGeom>
              <a:noFill/>
              <a:ln w="38100" cmpd="sng">
                <a:solidFill>
                  <a:schemeClr val="hlink"/>
                </a:solidFill>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 name="Freeform 40"/>
              <p:cNvSpPr>
                <a:spLocks/>
              </p:cNvSpPr>
              <p:nvPr/>
            </p:nvSpPr>
            <p:spPr bwMode="auto">
              <a:xfrm flipV="1">
                <a:off x="7170" y="8495"/>
                <a:ext cx="290" cy="46"/>
              </a:xfrm>
              <a:custGeom>
                <a:avLst/>
                <a:gdLst>
                  <a:gd name="T0" fmla="*/ 0 w 240"/>
                  <a:gd name="T1" fmla="*/ 0 h 1"/>
                  <a:gd name="T2" fmla="*/ 240 w 240"/>
                  <a:gd name="T3" fmla="*/ 0 h 1"/>
                </a:gdLst>
                <a:ahLst/>
                <a:cxnLst>
                  <a:cxn ang="0">
                    <a:pos x="T0" y="T1"/>
                  </a:cxn>
                  <a:cxn ang="0">
                    <a:pos x="T2" y="T3"/>
                  </a:cxn>
                </a:cxnLst>
                <a:rect l="0" t="0" r="r" b="b"/>
                <a:pathLst>
                  <a:path w="240" h="1">
                    <a:moveTo>
                      <a:pt x="0" y="0"/>
                    </a:moveTo>
                    <a:lnTo>
                      <a:pt x="240" y="0"/>
                    </a:lnTo>
                  </a:path>
                </a:pathLst>
              </a:custGeom>
              <a:noFill/>
              <a:ln w="38100" cmpd="sng">
                <a:solidFill>
                  <a:schemeClr val="hlink"/>
                </a:solidFill>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6" name="Text Box 70"/>
            <p:cNvSpPr txBox="1">
              <a:spLocks noChangeArrowheads="1"/>
            </p:cNvSpPr>
            <p:nvPr/>
          </p:nvSpPr>
          <p:spPr bwMode="auto">
            <a:xfrm>
              <a:off x="6092" y="1960"/>
              <a:ext cx="11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s-ES_tradnl" dirty="0">
                <a:latin typeface="Times New Roman" charset="0"/>
              </a:endParaRPr>
            </a:p>
          </p:txBody>
        </p:sp>
      </p:grpSp>
      <p:sp>
        <p:nvSpPr>
          <p:cNvPr id="25" name="Tekstiruutu 24"/>
          <p:cNvSpPr txBox="1"/>
          <p:nvPr/>
        </p:nvSpPr>
        <p:spPr>
          <a:xfrm>
            <a:off x="7471060" y="953870"/>
            <a:ext cx="1271106" cy="646331"/>
          </a:xfrm>
          <a:prstGeom prst="rect">
            <a:avLst/>
          </a:prstGeom>
          <a:noFill/>
        </p:spPr>
        <p:txBody>
          <a:bodyPr wrap="square" rtlCol="0">
            <a:spAutoFit/>
          </a:bodyPr>
          <a:lstStyle/>
          <a:p>
            <a:pPr algn="ctr"/>
            <a:r>
              <a:rPr lang="en-GB" dirty="0" smtClean="0"/>
              <a:t>HSB / page 205-206</a:t>
            </a:r>
            <a:endParaRPr lang="en-GB" dirty="0"/>
          </a:p>
        </p:txBody>
      </p:sp>
    </p:spTree>
    <p:extLst>
      <p:ext uri="{BB962C8B-B14F-4D97-AF65-F5344CB8AC3E}">
        <p14:creationId xmlns:p14="http://schemas.microsoft.com/office/powerpoint/2010/main" val="984235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Kuva 29" descr="court_h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476" y="1523766"/>
            <a:ext cx="8082923" cy="503999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Kuva 3" descr="Lea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858741">
            <a:off x="595986" y="2820981"/>
            <a:ext cx="337257" cy="287995"/>
          </a:xfrm>
          <a:prstGeom prst="rect">
            <a:avLst/>
          </a:prstGeom>
        </p:spPr>
      </p:pic>
      <p:pic>
        <p:nvPicPr>
          <p:cNvPr id="5" name="Kuva 4" descr="Center.png"/>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206414" y="5621880"/>
            <a:ext cx="337258" cy="287996"/>
          </a:xfrm>
          <a:prstGeom prst="rect">
            <a:avLst/>
          </a:prstGeom>
        </p:spPr>
      </p:pic>
      <p:pic>
        <p:nvPicPr>
          <p:cNvPr id="6" name="Kuva 5" descr="A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64641" y="3158880"/>
            <a:ext cx="252238" cy="252238"/>
          </a:xfrm>
          <a:prstGeom prst="rect">
            <a:avLst/>
          </a:prstGeom>
        </p:spPr>
      </p:pic>
      <p:pic>
        <p:nvPicPr>
          <p:cNvPr id="7" name="Kuva 6" descr="A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62060" y="5105690"/>
            <a:ext cx="252238" cy="252238"/>
          </a:xfrm>
          <a:prstGeom prst="rect">
            <a:avLst/>
          </a:prstGeom>
        </p:spPr>
      </p:pic>
      <p:pic>
        <p:nvPicPr>
          <p:cNvPr id="8" name="Kuva 7" descr="A4.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25763" y="4616255"/>
            <a:ext cx="252238" cy="252238"/>
          </a:xfrm>
          <a:prstGeom prst="rect">
            <a:avLst/>
          </a:prstGeom>
        </p:spPr>
      </p:pic>
      <p:pic>
        <p:nvPicPr>
          <p:cNvPr id="10" name="Kuva 9" descr="A3.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81342" y="3998924"/>
            <a:ext cx="252238" cy="252238"/>
          </a:xfrm>
          <a:prstGeom prst="rect">
            <a:avLst/>
          </a:prstGeom>
        </p:spPr>
      </p:pic>
      <p:pic>
        <p:nvPicPr>
          <p:cNvPr id="12" name="Kuva 11" descr="A5.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56300" y="2619301"/>
            <a:ext cx="252060" cy="252238"/>
          </a:xfrm>
          <a:prstGeom prst="rect">
            <a:avLst/>
          </a:prstGeom>
        </p:spPr>
      </p:pic>
      <p:pic>
        <p:nvPicPr>
          <p:cNvPr id="13" name="Kuva 12" descr="B1.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22805" y="4561690"/>
            <a:ext cx="252238" cy="252238"/>
          </a:xfrm>
          <a:prstGeom prst="rect">
            <a:avLst/>
          </a:prstGeom>
        </p:spPr>
      </p:pic>
      <p:pic>
        <p:nvPicPr>
          <p:cNvPr id="14" name="Kuva 13" descr="B5.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96686" y="3438423"/>
            <a:ext cx="252238" cy="252238"/>
          </a:xfrm>
          <a:prstGeom prst="rect">
            <a:avLst/>
          </a:prstGeom>
        </p:spPr>
      </p:pic>
      <p:pic>
        <p:nvPicPr>
          <p:cNvPr id="15" name="Kuva 14" descr="B3.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696402">
            <a:off x="3687026" y="4931586"/>
            <a:ext cx="252238" cy="252238"/>
          </a:xfrm>
          <a:prstGeom prst="rect">
            <a:avLst/>
          </a:prstGeom>
        </p:spPr>
      </p:pic>
      <p:pic>
        <p:nvPicPr>
          <p:cNvPr id="16" name="Kuva 15" descr="B2.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696402">
            <a:off x="3733633" y="5303568"/>
            <a:ext cx="252238" cy="252238"/>
          </a:xfrm>
          <a:prstGeom prst="rect">
            <a:avLst/>
          </a:prstGeom>
        </p:spPr>
      </p:pic>
      <p:pic>
        <p:nvPicPr>
          <p:cNvPr id="17" name="Kuva 16" descr="B4.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543672" y="2745420"/>
            <a:ext cx="252238" cy="252238"/>
          </a:xfrm>
          <a:prstGeom prst="rect">
            <a:avLst/>
          </a:prstGeom>
        </p:spPr>
      </p:pic>
      <p:pic>
        <p:nvPicPr>
          <p:cNvPr id="33" name="Picture 12" descr="pilota"/>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841109" y="5052151"/>
            <a:ext cx="338365" cy="323997"/>
          </a:xfrm>
          <a:prstGeom prst="rect">
            <a:avLst/>
          </a:prstGeom>
          <a:noFill/>
          <a:ln w="9525">
            <a:noFill/>
            <a:miter lim="800000"/>
            <a:headEnd/>
            <a:tailEnd/>
          </a:ln>
        </p:spPr>
      </p:pic>
      <p:pic>
        <p:nvPicPr>
          <p:cNvPr id="3" name="Kuva 2" descr="Trail.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rot="14467761">
            <a:off x="3691124" y="2248285"/>
            <a:ext cx="337258" cy="287996"/>
          </a:xfrm>
          <a:prstGeom prst="rect">
            <a:avLst/>
          </a:prstGeom>
        </p:spPr>
      </p:pic>
      <p:sp>
        <p:nvSpPr>
          <p:cNvPr id="22" name="Tekstiruutu 21"/>
          <p:cNvSpPr txBox="1"/>
          <p:nvPr/>
        </p:nvSpPr>
        <p:spPr>
          <a:xfrm>
            <a:off x="224337" y="173005"/>
            <a:ext cx="5579291" cy="954107"/>
          </a:xfrm>
          <a:prstGeom prst="rect">
            <a:avLst/>
          </a:prstGeom>
          <a:noFill/>
        </p:spPr>
        <p:txBody>
          <a:bodyPr wrap="square" rtlCol="0">
            <a:spAutoFit/>
          </a:bodyPr>
          <a:lstStyle/>
          <a:p>
            <a:r>
              <a:rPr lang="fi-FI" sz="2800" dirty="0" smtClean="0">
                <a:solidFill>
                  <a:schemeClr val="bg1"/>
                </a:solidFill>
                <a:latin typeface="Fiba" charset="0"/>
                <a:ea typeface="Fiba" charset="0"/>
                <a:cs typeface="Fiba" charset="0"/>
              </a:rPr>
              <a:t>Trap </a:t>
            </a:r>
            <a:r>
              <a:rPr lang="fi-FI" sz="2800" dirty="0" err="1" smtClean="0">
                <a:solidFill>
                  <a:schemeClr val="bg1"/>
                </a:solidFill>
                <a:latin typeface="Fiba" charset="0"/>
                <a:ea typeface="Fiba" charset="0"/>
                <a:cs typeface="Fiba" charset="0"/>
              </a:rPr>
              <a:t>weakside</a:t>
            </a:r>
            <a:r>
              <a:rPr lang="fi-FI" sz="2800" dirty="0" smtClean="0">
                <a:solidFill>
                  <a:schemeClr val="bg1"/>
                </a:solidFill>
                <a:latin typeface="Fiba" charset="0"/>
                <a:ea typeface="Fiba" charset="0"/>
                <a:cs typeface="Fiba" charset="0"/>
              </a:rPr>
              <a:t> (</a:t>
            </a:r>
            <a:r>
              <a:rPr lang="fi-FI" sz="2800" dirty="0" err="1" smtClean="0">
                <a:solidFill>
                  <a:schemeClr val="bg1"/>
                </a:solidFill>
                <a:latin typeface="Fiba" charset="0"/>
                <a:ea typeface="Fiba" charset="0"/>
                <a:cs typeface="Fiba" charset="0"/>
              </a:rPr>
              <a:t>active</a:t>
            </a:r>
            <a:r>
              <a:rPr lang="fi-FI" sz="2800" dirty="0" smtClean="0">
                <a:solidFill>
                  <a:schemeClr val="bg1"/>
                </a:solidFill>
                <a:latin typeface="Fiba" charset="0"/>
                <a:ea typeface="Fiba" charset="0"/>
                <a:cs typeface="Fiba" charset="0"/>
              </a:rPr>
              <a:t>)</a:t>
            </a:r>
          </a:p>
          <a:p>
            <a:r>
              <a:rPr lang="fi-FI" sz="2800" dirty="0" err="1" smtClean="0">
                <a:solidFill>
                  <a:schemeClr val="bg1"/>
                </a:solidFill>
                <a:latin typeface="Fiba" charset="0"/>
                <a:ea typeface="Fiba" charset="0"/>
                <a:cs typeface="Fiba" charset="0"/>
              </a:rPr>
              <a:t>Centre’s</a:t>
            </a:r>
            <a:r>
              <a:rPr lang="fi-FI" sz="2800" dirty="0" smtClean="0">
                <a:solidFill>
                  <a:schemeClr val="bg1"/>
                </a:solidFill>
                <a:latin typeface="Fiba" charset="0"/>
                <a:ea typeface="Fiba" charset="0"/>
                <a:cs typeface="Fiba" charset="0"/>
              </a:rPr>
              <a:t> </a:t>
            </a:r>
            <a:r>
              <a:rPr lang="fi-FI" sz="2800" dirty="0" err="1" smtClean="0">
                <a:solidFill>
                  <a:schemeClr val="bg1"/>
                </a:solidFill>
                <a:latin typeface="Fiba" charset="0"/>
                <a:ea typeface="Fiba" charset="0"/>
                <a:cs typeface="Fiba" charset="0"/>
              </a:rPr>
              <a:t>coverage</a:t>
            </a:r>
            <a:r>
              <a:rPr lang="fi-FI" sz="2800" dirty="0" smtClean="0">
                <a:solidFill>
                  <a:schemeClr val="bg1"/>
                </a:solidFill>
                <a:latin typeface="Fiba" charset="0"/>
                <a:ea typeface="Fiba" charset="0"/>
                <a:cs typeface="Fiba" charset="0"/>
              </a:rPr>
              <a:t> 1</a:t>
            </a:r>
            <a:endParaRPr lang="fi-FI" sz="2800" dirty="0">
              <a:solidFill>
                <a:schemeClr val="bg1"/>
              </a:solidFill>
              <a:latin typeface="Fiba" charset="0"/>
              <a:ea typeface="Fiba" charset="0"/>
              <a:cs typeface="Fiba" charset="0"/>
            </a:endParaRPr>
          </a:p>
        </p:txBody>
      </p:sp>
      <p:pic>
        <p:nvPicPr>
          <p:cNvPr id="21" name="Kuva 20" descr="Cente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19550" y="5741192"/>
            <a:ext cx="337258" cy="287996"/>
          </a:xfrm>
          <a:prstGeom prst="rect">
            <a:avLst/>
          </a:prstGeom>
        </p:spPr>
      </p:pic>
      <p:cxnSp>
        <p:nvCxnSpPr>
          <p:cNvPr id="23" name="Suora nuoliyhdysviiva 30"/>
          <p:cNvCxnSpPr>
            <a:cxnSpLocks noChangeShapeType="1"/>
          </p:cNvCxnSpPr>
          <p:nvPr/>
        </p:nvCxnSpPr>
        <p:spPr bwMode="auto">
          <a:xfrm flipV="1">
            <a:off x="2561030" y="5741192"/>
            <a:ext cx="1280079" cy="1"/>
          </a:xfrm>
          <a:prstGeom prst="straightConnector1">
            <a:avLst/>
          </a:prstGeom>
          <a:noFill/>
          <a:ln w="38100" cmpd="sng" algn="ctr">
            <a:solidFill>
              <a:srgbClr val="FF0000"/>
            </a:solidFill>
            <a:prstDash val="dash"/>
            <a:round/>
            <a:headEnd type="none"/>
            <a:tailEnd type="triangle" w="med" len="med"/>
          </a:ln>
        </p:spPr>
      </p:cxnSp>
      <p:sp>
        <p:nvSpPr>
          <p:cNvPr id="20" name="Tekstiruutu 19"/>
          <p:cNvSpPr txBox="1"/>
          <p:nvPr/>
        </p:nvSpPr>
        <p:spPr>
          <a:xfrm>
            <a:off x="7471060" y="953870"/>
            <a:ext cx="1271106" cy="646331"/>
          </a:xfrm>
          <a:prstGeom prst="rect">
            <a:avLst/>
          </a:prstGeom>
          <a:noFill/>
        </p:spPr>
        <p:txBody>
          <a:bodyPr wrap="square" rtlCol="0">
            <a:spAutoFit/>
          </a:bodyPr>
          <a:lstStyle/>
          <a:p>
            <a:pPr algn="ctr"/>
            <a:r>
              <a:rPr lang="en-GB" dirty="0" smtClean="0"/>
              <a:t>HSB / page 206</a:t>
            </a:r>
            <a:endParaRPr lang="en-GB" dirty="0"/>
          </a:p>
        </p:txBody>
      </p:sp>
    </p:spTree>
    <p:extLst>
      <p:ext uri="{BB962C8B-B14F-4D97-AF65-F5344CB8AC3E}">
        <p14:creationId xmlns:p14="http://schemas.microsoft.com/office/powerpoint/2010/main" val="1004480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Kuva 29" descr="court_h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196" y="1523766"/>
            <a:ext cx="8082923" cy="50399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Kuva 3" descr="Lea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858741">
            <a:off x="514706" y="2820981"/>
            <a:ext cx="337257" cy="287995"/>
          </a:xfrm>
          <a:prstGeom prst="rect">
            <a:avLst/>
          </a:prstGeom>
        </p:spPr>
      </p:pic>
      <p:pic>
        <p:nvPicPr>
          <p:cNvPr id="5" name="Kuva 4" descr="Cente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5134" y="5621880"/>
            <a:ext cx="337258" cy="287996"/>
          </a:xfrm>
          <a:prstGeom prst="rect">
            <a:avLst/>
          </a:prstGeom>
        </p:spPr>
      </p:pic>
      <p:pic>
        <p:nvPicPr>
          <p:cNvPr id="6" name="Kuva 5" descr="A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3361" y="3158880"/>
            <a:ext cx="252238" cy="252238"/>
          </a:xfrm>
          <a:prstGeom prst="rect">
            <a:avLst/>
          </a:prstGeom>
        </p:spPr>
      </p:pic>
      <p:pic>
        <p:nvPicPr>
          <p:cNvPr id="7" name="Kuva 6" descr="A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86032" y="4789154"/>
            <a:ext cx="252238" cy="252238"/>
          </a:xfrm>
          <a:prstGeom prst="rect">
            <a:avLst/>
          </a:prstGeom>
        </p:spPr>
      </p:pic>
      <p:pic>
        <p:nvPicPr>
          <p:cNvPr id="8" name="Kuva 7" descr="A4.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44483" y="4616255"/>
            <a:ext cx="252238" cy="252238"/>
          </a:xfrm>
          <a:prstGeom prst="rect">
            <a:avLst/>
          </a:prstGeom>
        </p:spPr>
      </p:pic>
      <p:pic>
        <p:nvPicPr>
          <p:cNvPr id="10" name="Kuva 9" descr="A3.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00062" y="3998924"/>
            <a:ext cx="252238" cy="252238"/>
          </a:xfrm>
          <a:prstGeom prst="rect">
            <a:avLst/>
          </a:prstGeom>
        </p:spPr>
      </p:pic>
      <p:pic>
        <p:nvPicPr>
          <p:cNvPr id="12" name="Kuva 11" descr="A5.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75020" y="2619301"/>
            <a:ext cx="252060" cy="252238"/>
          </a:xfrm>
          <a:prstGeom prst="rect">
            <a:avLst/>
          </a:prstGeom>
        </p:spPr>
      </p:pic>
      <p:pic>
        <p:nvPicPr>
          <p:cNvPr id="13" name="Kuva 12" descr="B1.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41525" y="4561690"/>
            <a:ext cx="252238" cy="252238"/>
          </a:xfrm>
          <a:prstGeom prst="rect">
            <a:avLst/>
          </a:prstGeom>
        </p:spPr>
      </p:pic>
      <p:pic>
        <p:nvPicPr>
          <p:cNvPr id="14" name="Kuva 13" descr="B5.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15406" y="3438423"/>
            <a:ext cx="252238" cy="252238"/>
          </a:xfrm>
          <a:prstGeom prst="rect">
            <a:avLst/>
          </a:prstGeom>
        </p:spPr>
      </p:pic>
      <p:pic>
        <p:nvPicPr>
          <p:cNvPr id="15" name="Kuva 14" descr="B3.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696402">
            <a:off x="3070824" y="4066558"/>
            <a:ext cx="252238" cy="252238"/>
          </a:xfrm>
          <a:prstGeom prst="rect">
            <a:avLst/>
          </a:prstGeom>
        </p:spPr>
      </p:pic>
      <p:pic>
        <p:nvPicPr>
          <p:cNvPr id="16" name="Kuva 15" descr="B2.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696402">
            <a:off x="2923846" y="4765169"/>
            <a:ext cx="252238" cy="252238"/>
          </a:xfrm>
          <a:prstGeom prst="rect">
            <a:avLst/>
          </a:prstGeom>
        </p:spPr>
      </p:pic>
      <p:pic>
        <p:nvPicPr>
          <p:cNvPr id="17" name="Kuva 16" descr="B4.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462392" y="2745420"/>
            <a:ext cx="252238" cy="252238"/>
          </a:xfrm>
          <a:prstGeom prst="rect">
            <a:avLst/>
          </a:prstGeom>
        </p:spPr>
      </p:pic>
      <p:pic>
        <p:nvPicPr>
          <p:cNvPr id="33" name="Picture 12" descr="pilota"/>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325198" y="4022441"/>
            <a:ext cx="338365" cy="323997"/>
          </a:xfrm>
          <a:prstGeom prst="rect">
            <a:avLst/>
          </a:prstGeom>
          <a:noFill/>
          <a:ln w="9525">
            <a:noFill/>
            <a:miter lim="800000"/>
            <a:headEnd/>
            <a:tailEnd/>
          </a:ln>
        </p:spPr>
      </p:pic>
      <p:pic>
        <p:nvPicPr>
          <p:cNvPr id="3" name="Kuva 2" descr="Trail.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rot="14467761">
            <a:off x="3609844" y="2248285"/>
            <a:ext cx="337258" cy="287996"/>
          </a:xfrm>
          <a:prstGeom prst="rect">
            <a:avLst/>
          </a:prstGeom>
        </p:spPr>
      </p:pic>
      <p:pic>
        <p:nvPicPr>
          <p:cNvPr id="21" name="Kuva 20" descr="Center.png"/>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838270" y="5741192"/>
            <a:ext cx="337258" cy="287996"/>
          </a:xfrm>
          <a:prstGeom prst="rect">
            <a:avLst/>
          </a:prstGeom>
        </p:spPr>
      </p:pic>
      <p:cxnSp>
        <p:nvCxnSpPr>
          <p:cNvPr id="19" name="Suora nuoliyhdysviiva 30"/>
          <p:cNvCxnSpPr>
            <a:cxnSpLocks noChangeShapeType="1"/>
          </p:cNvCxnSpPr>
          <p:nvPr/>
        </p:nvCxnSpPr>
        <p:spPr bwMode="auto">
          <a:xfrm flipV="1">
            <a:off x="2479750" y="5741192"/>
            <a:ext cx="1280079" cy="1"/>
          </a:xfrm>
          <a:prstGeom prst="straightConnector1">
            <a:avLst/>
          </a:prstGeom>
          <a:noFill/>
          <a:ln w="38100" cmpd="sng" algn="ctr">
            <a:solidFill>
              <a:srgbClr val="FF0000"/>
            </a:solidFill>
            <a:prstDash val="dash"/>
            <a:round/>
            <a:headEnd type="triangle" w="med" len="med"/>
            <a:tailEnd type="none" w="med" len="med"/>
          </a:ln>
        </p:spPr>
      </p:cxnSp>
      <p:sp>
        <p:nvSpPr>
          <p:cNvPr id="20" name="Tekstiruutu 19"/>
          <p:cNvSpPr txBox="1"/>
          <p:nvPr/>
        </p:nvSpPr>
        <p:spPr>
          <a:xfrm>
            <a:off x="224337" y="173005"/>
            <a:ext cx="5579291" cy="954107"/>
          </a:xfrm>
          <a:prstGeom prst="rect">
            <a:avLst/>
          </a:prstGeom>
          <a:noFill/>
        </p:spPr>
        <p:txBody>
          <a:bodyPr wrap="square" rtlCol="0">
            <a:spAutoFit/>
          </a:bodyPr>
          <a:lstStyle/>
          <a:p>
            <a:r>
              <a:rPr lang="fi-FI" sz="2800" dirty="0" smtClean="0">
                <a:solidFill>
                  <a:schemeClr val="bg1"/>
                </a:solidFill>
                <a:latin typeface="Fiba" charset="0"/>
                <a:ea typeface="Fiba" charset="0"/>
                <a:cs typeface="Fiba" charset="0"/>
              </a:rPr>
              <a:t>Trap </a:t>
            </a:r>
            <a:r>
              <a:rPr lang="fi-FI" sz="2800" dirty="0" err="1" smtClean="0">
                <a:solidFill>
                  <a:schemeClr val="bg1"/>
                </a:solidFill>
                <a:latin typeface="Fiba" charset="0"/>
                <a:ea typeface="Fiba" charset="0"/>
                <a:cs typeface="Fiba" charset="0"/>
              </a:rPr>
              <a:t>weakside</a:t>
            </a:r>
            <a:r>
              <a:rPr lang="fi-FI" sz="2800" dirty="0" smtClean="0">
                <a:solidFill>
                  <a:schemeClr val="bg1"/>
                </a:solidFill>
                <a:latin typeface="Fiba" charset="0"/>
                <a:ea typeface="Fiba" charset="0"/>
                <a:cs typeface="Fiba" charset="0"/>
              </a:rPr>
              <a:t> </a:t>
            </a:r>
          </a:p>
          <a:p>
            <a:r>
              <a:rPr lang="fi-FI" sz="2800" dirty="0" err="1" smtClean="0">
                <a:solidFill>
                  <a:schemeClr val="bg1"/>
                </a:solidFill>
                <a:latin typeface="Fiba" charset="0"/>
                <a:ea typeface="Fiba" charset="0"/>
                <a:cs typeface="Fiba" charset="0"/>
              </a:rPr>
              <a:t>Centre’s</a:t>
            </a:r>
            <a:r>
              <a:rPr lang="fi-FI" sz="2800" dirty="0" smtClean="0">
                <a:solidFill>
                  <a:schemeClr val="bg1"/>
                </a:solidFill>
                <a:latin typeface="Fiba" charset="0"/>
                <a:ea typeface="Fiba" charset="0"/>
                <a:cs typeface="Fiba" charset="0"/>
              </a:rPr>
              <a:t> </a:t>
            </a:r>
            <a:r>
              <a:rPr lang="fi-FI" sz="2800" dirty="0" err="1" smtClean="0">
                <a:solidFill>
                  <a:schemeClr val="bg1"/>
                </a:solidFill>
                <a:latin typeface="Fiba" charset="0"/>
                <a:ea typeface="Fiba" charset="0"/>
                <a:cs typeface="Fiba" charset="0"/>
              </a:rPr>
              <a:t>coverage</a:t>
            </a:r>
            <a:r>
              <a:rPr lang="fi-FI" sz="2800" dirty="0" smtClean="0">
                <a:solidFill>
                  <a:schemeClr val="bg1"/>
                </a:solidFill>
                <a:latin typeface="Fiba" charset="0"/>
                <a:ea typeface="Fiba" charset="0"/>
                <a:cs typeface="Fiba" charset="0"/>
              </a:rPr>
              <a:t> 2</a:t>
            </a:r>
            <a:endParaRPr lang="fi-FI" sz="2800" dirty="0">
              <a:solidFill>
                <a:schemeClr val="bg1"/>
              </a:solidFill>
              <a:latin typeface="Fiba" charset="0"/>
              <a:ea typeface="Fiba" charset="0"/>
              <a:cs typeface="Fiba" charset="0"/>
            </a:endParaRPr>
          </a:p>
        </p:txBody>
      </p:sp>
      <p:sp>
        <p:nvSpPr>
          <p:cNvPr id="22" name="Tekstiruutu 21"/>
          <p:cNvSpPr txBox="1"/>
          <p:nvPr/>
        </p:nvSpPr>
        <p:spPr>
          <a:xfrm>
            <a:off x="7471060" y="852270"/>
            <a:ext cx="1271106" cy="646331"/>
          </a:xfrm>
          <a:prstGeom prst="rect">
            <a:avLst/>
          </a:prstGeom>
          <a:noFill/>
        </p:spPr>
        <p:txBody>
          <a:bodyPr wrap="square" rtlCol="0">
            <a:spAutoFit/>
          </a:bodyPr>
          <a:lstStyle/>
          <a:p>
            <a:pPr algn="ctr"/>
            <a:r>
              <a:rPr lang="en-GB" dirty="0" smtClean="0"/>
              <a:t>HSB / </a:t>
            </a:r>
            <a:r>
              <a:rPr lang="en-GB" smtClean="0"/>
              <a:t>page 206</a:t>
            </a:r>
            <a:endParaRPr lang="en-GB" dirty="0"/>
          </a:p>
        </p:txBody>
      </p:sp>
    </p:spTree>
    <p:extLst>
      <p:ext uri="{BB962C8B-B14F-4D97-AF65-F5344CB8AC3E}">
        <p14:creationId xmlns:p14="http://schemas.microsoft.com/office/powerpoint/2010/main" val="714641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modules</a:t>
            </a:r>
            <a:endParaRPr lang="fi-FI" dirty="0"/>
          </a:p>
        </p:txBody>
      </p:sp>
      <p:sp>
        <p:nvSpPr>
          <p:cNvPr id="3" name="Sisällön paikkamerkki 2"/>
          <p:cNvSpPr>
            <a:spLocks noGrp="1"/>
          </p:cNvSpPr>
          <p:nvPr>
            <p:ph idx="1"/>
          </p:nvPr>
        </p:nvSpPr>
        <p:spPr>
          <a:xfrm>
            <a:off x="457200" y="1935481"/>
            <a:ext cx="8229600" cy="4525963"/>
          </a:xfrm>
        </p:spPr>
        <p:txBody>
          <a:bodyPr/>
          <a:lstStyle/>
          <a:p>
            <a:pPr marL="0" indent="0">
              <a:buNone/>
            </a:pPr>
            <a:r>
              <a:rPr lang="fi-FI" sz="2800" dirty="0" smtClean="0"/>
              <a:t>R3.3 	</a:t>
            </a:r>
            <a:r>
              <a:rPr lang="fi-FI" sz="2800" dirty="0" err="1" smtClean="0"/>
              <a:t>Court</a:t>
            </a:r>
            <a:r>
              <a:rPr lang="fi-FI" sz="2800" dirty="0" smtClean="0"/>
              <a:t> </a:t>
            </a:r>
            <a:r>
              <a:rPr lang="fi-FI" sz="2800" dirty="0" err="1" smtClean="0"/>
              <a:t>Coverage</a:t>
            </a:r>
            <a:r>
              <a:rPr lang="fi-FI" sz="2800" dirty="0" smtClean="0"/>
              <a:t> – </a:t>
            </a:r>
            <a:r>
              <a:rPr lang="fi-FI" sz="2800" dirty="0" err="1" smtClean="0"/>
              <a:t>Front</a:t>
            </a:r>
            <a:r>
              <a:rPr lang="fi-FI" sz="2800" dirty="0" smtClean="0"/>
              <a:t> </a:t>
            </a:r>
            <a:r>
              <a:rPr lang="fi-FI" sz="2800" dirty="0" err="1" smtClean="0"/>
              <a:t>Court</a:t>
            </a:r>
            <a:endParaRPr lang="fi-FI" sz="2800" dirty="0" smtClean="0"/>
          </a:p>
          <a:p>
            <a:pPr marL="0" indent="0">
              <a:buNone/>
            </a:pPr>
            <a:r>
              <a:rPr lang="fi-FI" sz="2800" dirty="0" smtClean="0"/>
              <a:t>R3.4	</a:t>
            </a:r>
            <a:r>
              <a:rPr lang="fi-FI" sz="2800" dirty="0" err="1" smtClean="0"/>
              <a:t>Rotation</a:t>
            </a:r>
            <a:endParaRPr lang="fi-FI" sz="2800" dirty="0" smtClean="0"/>
          </a:p>
          <a:p>
            <a:pPr marL="0" indent="0">
              <a:buNone/>
            </a:pPr>
            <a:r>
              <a:rPr lang="fi-FI" sz="2800" dirty="0" smtClean="0"/>
              <a:t>R3.5	</a:t>
            </a:r>
            <a:r>
              <a:rPr lang="fi-FI" sz="2800" dirty="0" err="1" smtClean="0"/>
              <a:t>Lead</a:t>
            </a:r>
            <a:r>
              <a:rPr lang="fi-FI" sz="2800" dirty="0" smtClean="0"/>
              <a:t> Position &amp; </a:t>
            </a:r>
            <a:r>
              <a:rPr lang="fi-FI" sz="2800" dirty="0" err="1" smtClean="0"/>
              <a:t>Transition</a:t>
            </a:r>
            <a:endParaRPr lang="fi-FI" sz="2800" dirty="0" smtClean="0"/>
          </a:p>
          <a:p>
            <a:pPr marL="0" indent="0">
              <a:buNone/>
            </a:pPr>
            <a:r>
              <a:rPr lang="fi-FI" sz="2800" dirty="0" smtClean="0"/>
              <a:t>R3.6.	</a:t>
            </a:r>
            <a:r>
              <a:rPr lang="fi-FI" sz="2800" dirty="0" err="1" smtClean="0"/>
              <a:t>Trail</a:t>
            </a:r>
            <a:r>
              <a:rPr lang="fi-FI" sz="2800" dirty="0" smtClean="0"/>
              <a:t> </a:t>
            </a:r>
            <a:r>
              <a:rPr lang="fi-FI" sz="2800" dirty="0"/>
              <a:t>Position &amp; </a:t>
            </a:r>
            <a:r>
              <a:rPr lang="fi-FI" sz="2800" dirty="0" err="1" smtClean="0"/>
              <a:t>Transition</a:t>
            </a:r>
            <a:endParaRPr lang="fi-FI" sz="2800" dirty="0" smtClean="0"/>
          </a:p>
          <a:p>
            <a:pPr marL="0" indent="0">
              <a:buNone/>
            </a:pPr>
            <a:r>
              <a:rPr lang="fi-FI" sz="2800" dirty="0" smtClean="0"/>
              <a:t>R3.7. 	Centre </a:t>
            </a:r>
            <a:r>
              <a:rPr lang="fi-FI" sz="2800" dirty="0"/>
              <a:t>Position &amp; </a:t>
            </a:r>
            <a:r>
              <a:rPr lang="fi-FI" sz="2800" dirty="0" err="1" smtClean="0"/>
              <a:t>Transition</a:t>
            </a:r>
            <a:endParaRPr lang="fi-FI" sz="2800" dirty="0" smtClean="0"/>
          </a:p>
          <a:p>
            <a:pPr marL="0" indent="0">
              <a:buNone/>
            </a:pPr>
            <a:r>
              <a:rPr lang="fi-FI" sz="2800" dirty="0" smtClean="0"/>
              <a:t>R3.8	</a:t>
            </a:r>
            <a:r>
              <a:rPr lang="fi-FI" sz="2800" dirty="0" err="1" smtClean="0"/>
              <a:t>Fastbreak</a:t>
            </a:r>
            <a:endParaRPr lang="fi-FI" sz="2800" dirty="0"/>
          </a:p>
          <a:p>
            <a:pPr marL="0" indent="0">
              <a:buNone/>
            </a:pPr>
            <a:endParaRPr lang="fi-FI" sz="2800" dirty="0"/>
          </a:p>
          <a:p>
            <a:pPr marL="0" indent="0">
              <a:buNone/>
            </a:pPr>
            <a:endParaRPr lang="fi-FI" sz="2800" dirty="0" smtClean="0"/>
          </a:p>
          <a:p>
            <a:endParaRPr lang="fi-FI" dirty="0"/>
          </a:p>
        </p:txBody>
      </p:sp>
    </p:spTree>
    <p:extLst>
      <p:ext uri="{BB962C8B-B14F-4D97-AF65-F5344CB8AC3E}">
        <p14:creationId xmlns:p14="http://schemas.microsoft.com/office/powerpoint/2010/main" val="1505485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Kuva 29" descr="court_h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436" y="1564406"/>
            <a:ext cx="8082923" cy="503999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7346" name="Title 1"/>
          <p:cNvSpPr txBox="1">
            <a:spLocks/>
          </p:cNvSpPr>
          <p:nvPr/>
        </p:nvSpPr>
        <p:spPr bwMode="auto">
          <a:xfrm>
            <a:off x="136756" y="221615"/>
            <a:ext cx="8314998" cy="719138"/>
          </a:xfrm>
          <a:prstGeom prst="rect">
            <a:avLst/>
          </a:prstGeom>
          <a:noFill/>
          <a:ln w="9525">
            <a:noFill/>
            <a:miter lim="800000"/>
            <a:headEnd/>
            <a:tailEnd/>
          </a:ln>
        </p:spPr>
        <p:txBody>
          <a:bodyPr/>
          <a:lstStyle/>
          <a:p>
            <a:r>
              <a:rPr lang="fr-CH" sz="2400" b="1" dirty="0" smtClean="0">
                <a:solidFill>
                  <a:schemeClr val="bg1"/>
                </a:solidFill>
                <a:latin typeface="Fiba"/>
                <a:cs typeface="Fiba"/>
              </a:rPr>
              <a:t>3PO basic</a:t>
            </a:r>
            <a:r>
              <a:rPr lang="fr-CH" sz="2400" b="1" smtClean="0">
                <a:solidFill>
                  <a:schemeClr val="bg1"/>
                </a:solidFill>
                <a:latin typeface="Fiba"/>
                <a:cs typeface="Fiba"/>
              </a:rPr>
              <a:t>:  </a:t>
            </a:r>
            <a:r>
              <a:rPr lang="fr-CH" sz="2400" b="1" dirty="0" err="1" smtClean="0">
                <a:solidFill>
                  <a:schemeClr val="bg1"/>
                </a:solidFill>
                <a:latin typeface="Fiba"/>
                <a:cs typeface="Fiba"/>
              </a:rPr>
              <a:t>Strongside</a:t>
            </a:r>
            <a:r>
              <a:rPr lang="fr-CH" sz="2400" b="1" dirty="0" smtClean="0">
                <a:solidFill>
                  <a:schemeClr val="bg1"/>
                </a:solidFill>
                <a:latin typeface="Fiba"/>
                <a:cs typeface="Fiba"/>
              </a:rPr>
              <a:t> transition</a:t>
            </a:r>
            <a:endParaRPr lang="en-US" sz="2400" b="1" dirty="0">
              <a:solidFill>
                <a:schemeClr val="bg1"/>
              </a:solidFill>
              <a:latin typeface="Fiba"/>
              <a:cs typeface="Fiba"/>
            </a:endParaRPr>
          </a:p>
        </p:txBody>
      </p:sp>
      <p:pic>
        <p:nvPicPr>
          <p:cNvPr id="3" name="Kuva 2" descr="Trai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4076246">
            <a:off x="6351208" y="2289234"/>
            <a:ext cx="337258" cy="287996"/>
          </a:xfrm>
          <a:prstGeom prst="rect">
            <a:avLst/>
          </a:prstGeom>
        </p:spPr>
      </p:pic>
      <p:pic>
        <p:nvPicPr>
          <p:cNvPr id="4" name="Kuva 3" descr="Lea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9186031">
            <a:off x="773884" y="2602575"/>
            <a:ext cx="337257" cy="287995"/>
          </a:xfrm>
          <a:prstGeom prst="rect">
            <a:avLst/>
          </a:prstGeom>
        </p:spPr>
      </p:pic>
      <p:pic>
        <p:nvPicPr>
          <p:cNvPr id="5" name="Kuva 4" descr="Center.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3475" y="5582024"/>
            <a:ext cx="337258" cy="287996"/>
          </a:xfrm>
          <a:prstGeom prst="rect">
            <a:avLst/>
          </a:prstGeom>
        </p:spPr>
      </p:pic>
      <p:pic>
        <p:nvPicPr>
          <p:cNvPr id="6" name="Kuva 5" descr="A1.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55000" y="2620453"/>
            <a:ext cx="252238" cy="252238"/>
          </a:xfrm>
          <a:prstGeom prst="rect">
            <a:avLst/>
          </a:prstGeom>
        </p:spPr>
      </p:pic>
      <p:pic>
        <p:nvPicPr>
          <p:cNvPr id="7" name="Kuva 6" descr="A2.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31652" y="2849111"/>
            <a:ext cx="252238" cy="252238"/>
          </a:xfrm>
          <a:prstGeom prst="rect">
            <a:avLst/>
          </a:prstGeom>
        </p:spPr>
      </p:pic>
      <p:pic>
        <p:nvPicPr>
          <p:cNvPr id="33" name="Picture 12" descr="pilota"/>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519406" y="2746572"/>
            <a:ext cx="338365" cy="323997"/>
          </a:xfrm>
          <a:prstGeom prst="rect">
            <a:avLst/>
          </a:prstGeom>
          <a:noFill/>
          <a:ln w="9525">
            <a:noFill/>
            <a:miter lim="800000"/>
            <a:headEnd/>
            <a:tailEnd/>
          </a:ln>
        </p:spPr>
      </p:pic>
      <p:pic>
        <p:nvPicPr>
          <p:cNvPr id="8" name="Kuva 7" descr="A4.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15501" y="5083010"/>
            <a:ext cx="252238" cy="252238"/>
          </a:xfrm>
          <a:prstGeom prst="rect">
            <a:avLst/>
          </a:prstGeom>
        </p:spPr>
      </p:pic>
      <p:pic>
        <p:nvPicPr>
          <p:cNvPr id="10" name="Kuva 9" descr="A3.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341565" y="4143610"/>
            <a:ext cx="252238" cy="252238"/>
          </a:xfrm>
          <a:prstGeom prst="rect">
            <a:avLst/>
          </a:prstGeom>
        </p:spPr>
      </p:pic>
      <p:pic>
        <p:nvPicPr>
          <p:cNvPr id="12" name="Kuva 11" descr="A5.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872246" y="3157938"/>
            <a:ext cx="252238" cy="252238"/>
          </a:xfrm>
          <a:prstGeom prst="rect">
            <a:avLst/>
          </a:prstGeom>
        </p:spPr>
      </p:pic>
      <p:pic>
        <p:nvPicPr>
          <p:cNvPr id="13" name="Kuva 12" descr="B1.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928881" y="4163080"/>
            <a:ext cx="252238" cy="252238"/>
          </a:xfrm>
          <a:prstGeom prst="rect">
            <a:avLst/>
          </a:prstGeom>
        </p:spPr>
      </p:pic>
      <p:pic>
        <p:nvPicPr>
          <p:cNvPr id="14" name="Kuva 13" descr="B5.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712842" y="3299227"/>
            <a:ext cx="252238" cy="252238"/>
          </a:xfrm>
          <a:prstGeom prst="rect">
            <a:avLst/>
          </a:prstGeom>
        </p:spPr>
      </p:pic>
      <p:pic>
        <p:nvPicPr>
          <p:cNvPr id="15" name="Kuva 14" descr="B3.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754799" y="2872691"/>
            <a:ext cx="252238" cy="252238"/>
          </a:xfrm>
          <a:prstGeom prst="rect">
            <a:avLst/>
          </a:prstGeom>
        </p:spPr>
      </p:pic>
      <p:pic>
        <p:nvPicPr>
          <p:cNvPr id="16" name="Kuva 15" descr="B2.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991970" y="2849111"/>
            <a:ext cx="252238" cy="252238"/>
          </a:xfrm>
          <a:prstGeom prst="rect">
            <a:avLst/>
          </a:prstGeom>
        </p:spPr>
      </p:pic>
      <p:pic>
        <p:nvPicPr>
          <p:cNvPr id="17" name="Kuva 16" descr="B4.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754705" y="4875287"/>
            <a:ext cx="252238" cy="252238"/>
          </a:xfrm>
          <a:prstGeom prst="rect">
            <a:avLst/>
          </a:prstGeom>
        </p:spPr>
      </p:pic>
      <p:pic>
        <p:nvPicPr>
          <p:cNvPr id="25" name="Kuva 24" descr="Trail.png"/>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8283816">
            <a:off x="4807647" y="2301275"/>
            <a:ext cx="337258" cy="287996"/>
          </a:xfrm>
          <a:prstGeom prst="rect">
            <a:avLst/>
          </a:prstGeom>
        </p:spPr>
      </p:pic>
      <p:pic>
        <p:nvPicPr>
          <p:cNvPr id="26" name="Kuva 25" descr="Center.png"/>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397635" y="5589724"/>
            <a:ext cx="337258" cy="287996"/>
          </a:xfrm>
          <a:prstGeom prst="rect">
            <a:avLst/>
          </a:prstGeom>
        </p:spPr>
      </p:pic>
      <p:cxnSp>
        <p:nvCxnSpPr>
          <p:cNvPr id="27" name="Suora nuoliyhdysviiva 26"/>
          <p:cNvCxnSpPr/>
          <p:nvPr/>
        </p:nvCxnSpPr>
        <p:spPr bwMode="auto">
          <a:xfrm flipH="1">
            <a:off x="1239520" y="2436430"/>
            <a:ext cx="3515081" cy="293983"/>
          </a:xfrm>
          <a:prstGeom prst="straightConnector1">
            <a:avLst/>
          </a:prstGeom>
          <a:gradFill rotWithShape="0">
            <a:gsLst>
              <a:gs pos="0">
                <a:srgbClr val="45A4FD"/>
              </a:gs>
              <a:gs pos="100000">
                <a:srgbClr val="113C83"/>
              </a:gs>
            </a:gsLst>
            <a:lin ang="5400000" scaled="1"/>
          </a:gradFill>
          <a:ln w="63500" cap="flat" cmpd="sng" algn="ctr">
            <a:solidFill>
              <a:srgbClr val="0070C0"/>
            </a:solidFill>
            <a:prstDash val="sysDash"/>
            <a:round/>
            <a:headEnd type="none" w="med" len="med"/>
            <a:tailEnd type="triangle"/>
          </a:ln>
          <a:effectLst/>
        </p:spPr>
      </p:cxnSp>
      <p:cxnSp>
        <p:nvCxnSpPr>
          <p:cNvPr id="28" name="Suora nuoliyhdysviiva 27"/>
          <p:cNvCxnSpPr/>
          <p:nvPr/>
        </p:nvCxnSpPr>
        <p:spPr bwMode="auto">
          <a:xfrm flipH="1">
            <a:off x="2754799" y="5733722"/>
            <a:ext cx="3531926" cy="0"/>
          </a:xfrm>
          <a:prstGeom prst="straightConnector1">
            <a:avLst/>
          </a:prstGeom>
          <a:gradFill rotWithShape="0">
            <a:gsLst>
              <a:gs pos="0">
                <a:srgbClr val="45A4FD"/>
              </a:gs>
              <a:gs pos="100000">
                <a:srgbClr val="113C83"/>
              </a:gs>
            </a:gsLst>
            <a:lin ang="5400000" scaled="1"/>
          </a:gradFill>
          <a:ln w="63500" cap="flat" cmpd="sng" algn="ctr">
            <a:solidFill>
              <a:srgbClr val="FF0000"/>
            </a:solidFill>
            <a:prstDash val="sysDash"/>
            <a:round/>
            <a:headEnd type="none" w="med" len="med"/>
            <a:tailEnd type="triangle"/>
          </a:ln>
          <a:effectLst/>
        </p:spPr>
      </p:cxnSp>
      <p:pic>
        <p:nvPicPr>
          <p:cNvPr id="29" name="Kuva 28" descr="Lead.png"/>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3706260">
            <a:off x="7901310" y="2814146"/>
            <a:ext cx="337257" cy="287995"/>
          </a:xfrm>
          <a:prstGeom prst="rect">
            <a:avLst/>
          </a:prstGeom>
        </p:spPr>
      </p:pic>
      <p:cxnSp>
        <p:nvCxnSpPr>
          <p:cNvPr id="31" name="Suora nuoliyhdysviiva 30"/>
          <p:cNvCxnSpPr/>
          <p:nvPr/>
        </p:nvCxnSpPr>
        <p:spPr bwMode="auto">
          <a:xfrm flipH="1" flipV="1">
            <a:off x="6734893" y="2541863"/>
            <a:ext cx="1238392" cy="307248"/>
          </a:xfrm>
          <a:prstGeom prst="straightConnector1">
            <a:avLst/>
          </a:prstGeom>
          <a:gradFill rotWithShape="0">
            <a:gsLst>
              <a:gs pos="0">
                <a:srgbClr val="45A4FD"/>
              </a:gs>
              <a:gs pos="100000">
                <a:srgbClr val="113C83"/>
              </a:gs>
            </a:gsLst>
            <a:lin ang="5400000" scaled="1"/>
          </a:gradFill>
          <a:ln w="63500" cap="flat" cmpd="sng" algn="ctr">
            <a:solidFill>
              <a:srgbClr val="00B050"/>
            </a:solidFill>
            <a:prstDash val="sysDash"/>
            <a:round/>
            <a:headEnd type="none" w="med" len="med"/>
            <a:tailEnd type="triangle"/>
          </a:ln>
          <a:effectLst/>
        </p:spPr>
      </p:cxnSp>
    </p:spTree>
    <p:extLst>
      <p:ext uri="{BB962C8B-B14F-4D97-AF65-F5344CB8AC3E}">
        <p14:creationId xmlns:p14="http://schemas.microsoft.com/office/powerpoint/2010/main" val="1104846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Kuva 29" descr="court_h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436" y="1564406"/>
            <a:ext cx="8082923" cy="503999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7" name="Suora nuoliyhdysviiva 26"/>
          <p:cNvCxnSpPr/>
          <p:nvPr/>
        </p:nvCxnSpPr>
        <p:spPr bwMode="auto">
          <a:xfrm flipH="1">
            <a:off x="1025437" y="2436430"/>
            <a:ext cx="3729165" cy="934464"/>
          </a:xfrm>
          <a:prstGeom prst="straightConnector1">
            <a:avLst/>
          </a:prstGeom>
          <a:gradFill rotWithShape="0">
            <a:gsLst>
              <a:gs pos="0">
                <a:srgbClr val="45A4FD"/>
              </a:gs>
              <a:gs pos="100000">
                <a:srgbClr val="113C83"/>
              </a:gs>
            </a:gsLst>
            <a:lin ang="5400000" scaled="1"/>
          </a:gradFill>
          <a:ln w="63500" cap="flat" cmpd="sng" algn="ctr">
            <a:solidFill>
              <a:srgbClr val="0070C0"/>
            </a:solidFill>
            <a:prstDash val="sysDash"/>
            <a:round/>
            <a:headEnd type="none" w="med" len="med"/>
            <a:tailEnd type="triangle"/>
          </a:ln>
          <a:effectLst/>
        </p:spPr>
      </p:cxnSp>
      <p:pic>
        <p:nvPicPr>
          <p:cNvPr id="4" name="Kuva 3" descr="Lea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186031">
            <a:off x="641277" y="3220451"/>
            <a:ext cx="337257" cy="287995"/>
          </a:xfrm>
          <a:prstGeom prst="rect">
            <a:avLst/>
          </a:prstGeom>
        </p:spPr>
      </p:pic>
      <p:pic>
        <p:nvPicPr>
          <p:cNvPr id="5" name="Kuva 4" descr="Cente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3475" y="5582024"/>
            <a:ext cx="337258" cy="287996"/>
          </a:xfrm>
          <a:prstGeom prst="rect">
            <a:avLst/>
          </a:prstGeom>
        </p:spPr>
      </p:pic>
      <p:pic>
        <p:nvPicPr>
          <p:cNvPr id="6" name="Kuva 5" descr="A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55000" y="2620453"/>
            <a:ext cx="252238" cy="252238"/>
          </a:xfrm>
          <a:prstGeom prst="rect">
            <a:avLst/>
          </a:prstGeom>
        </p:spPr>
      </p:pic>
      <p:pic>
        <p:nvPicPr>
          <p:cNvPr id="7" name="Kuva 6" descr="A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37634" y="4942068"/>
            <a:ext cx="252238" cy="252238"/>
          </a:xfrm>
          <a:prstGeom prst="rect">
            <a:avLst/>
          </a:prstGeom>
        </p:spPr>
      </p:pic>
      <p:pic>
        <p:nvPicPr>
          <p:cNvPr id="33" name="Picture 12" descr="pilota"/>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25388" y="4839529"/>
            <a:ext cx="338365" cy="323997"/>
          </a:xfrm>
          <a:prstGeom prst="rect">
            <a:avLst/>
          </a:prstGeom>
          <a:noFill/>
          <a:ln w="9525">
            <a:noFill/>
            <a:miter lim="800000"/>
            <a:headEnd/>
            <a:tailEnd/>
          </a:ln>
        </p:spPr>
      </p:pic>
      <p:pic>
        <p:nvPicPr>
          <p:cNvPr id="8" name="Kuva 7" descr="A4.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15501" y="5083010"/>
            <a:ext cx="252238" cy="252238"/>
          </a:xfrm>
          <a:prstGeom prst="rect">
            <a:avLst/>
          </a:prstGeom>
        </p:spPr>
      </p:pic>
      <p:pic>
        <p:nvPicPr>
          <p:cNvPr id="10" name="Kuva 9" descr="A3.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41565" y="4143610"/>
            <a:ext cx="252238" cy="252238"/>
          </a:xfrm>
          <a:prstGeom prst="rect">
            <a:avLst/>
          </a:prstGeom>
        </p:spPr>
      </p:pic>
      <p:pic>
        <p:nvPicPr>
          <p:cNvPr id="12" name="Kuva 11" descr="A5.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872246" y="3157938"/>
            <a:ext cx="252238" cy="252238"/>
          </a:xfrm>
          <a:prstGeom prst="rect">
            <a:avLst/>
          </a:prstGeom>
        </p:spPr>
      </p:pic>
      <p:pic>
        <p:nvPicPr>
          <p:cNvPr id="13" name="Kuva 12" descr="B1.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928881" y="4163080"/>
            <a:ext cx="252238" cy="252238"/>
          </a:xfrm>
          <a:prstGeom prst="rect">
            <a:avLst/>
          </a:prstGeom>
        </p:spPr>
      </p:pic>
      <p:pic>
        <p:nvPicPr>
          <p:cNvPr id="14" name="Kuva 13" descr="B5.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12842" y="3299227"/>
            <a:ext cx="252238" cy="252238"/>
          </a:xfrm>
          <a:prstGeom prst="rect">
            <a:avLst/>
          </a:prstGeom>
        </p:spPr>
      </p:pic>
      <p:pic>
        <p:nvPicPr>
          <p:cNvPr id="15" name="Kuva 14" descr="B3.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754799" y="2872691"/>
            <a:ext cx="252238" cy="252238"/>
          </a:xfrm>
          <a:prstGeom prst="rect">
            <a:avLst/>
          </a:prstGeom>
        </p:spPr>
      </p:pic>
      <p:pic>
        <p:nvPicPr>
          <p:cNvPr id="16" name="Kuva 15" descr="B2.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197952" y="4942068"/>
            <a:ext cx="252238" cy="252238"/>
          </a:xfrm>
          <a:prstGeom prst="rect">
            <a:avLst/>
          </a:prstGeom>
        </p:spPr>
      </p:pic>
      <p:pic>
        <p:nvPicPr>
          <p:cNvPr id="17" name="Kuva 16" descr="B4.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754705" y="4875287"/>
            <a:ext cx="252238" cy="252238"/>
          </a:xfrm>
          <a:prstGeom prst="rect">
            <a:avLst/>
          </a:prstGeom>
        </p:spPr>
      </p:pic>
      <p:pic>
        <p:nvPicPr>
          <p:cNvPr id="25" name="Kuva 24" descr="Trail.png"/>
          <p:cNvPicPr>
            <a:picLocks noChangeAspect="1"/>
          </p:cNvPicPr>
          <p:nvPr/>
        </p:nvPicPr>
        <p:blipFill>
          <a:blip r:embed="rId1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8283816">
            <a:off x="4807647" y="2301275"/>
            <a:ext cx="337258" cy="287996"/>
          </a:xfrm>
          <a:prstGeom prst="rect">
            <a:avLst/>
          </a:prstGeom>
        </p:spPr>
      </p:pic>
      <p:pic>
        <p:nvPicPr>
          <p:cNvPr id="26" name="Kuva 25" descr="Center.png"/>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397635" y="5589724"/>
            <a:ext cx="337258" cy="287996"/>
          </a:xfrm>
          <a:prstGeom prst="rect">
            <a:avLst/>
          </a:prstGeom>
        </p:spPr>
      </p:pic>
      <p:cxnSp>
        <p:nvCxnSpPr>
          <p:cNvPr id="28" name="Suora nuoliyhdysviiva 27"/>
          <p:cNvCxnSpPr/>
          <p:nvPr/>
        </p:nvCxnSpPr>
        <p:spPr bwMode="auto">
          <a:xfrm flipH="1">
            <a:off x="2754799" y="5733722"/>
            <a:ext cx="3531926" cy="0"/>
          </a:xfrm>
          <a:prstGeom prst="straightConnector1">
            <a:avLst/>
          </a:prstGeom>
          <a:gradFill rotWithShape="0">
            <a:gsLst>
              <a:gs pos="0">
                <a:srgbClr val="45A4FD"/>
              </a:gs>
              <a:gs pos="100000">
                <a:srgbClr val="113C83"/>
              </a:gs>
            </a:gsLst>
            <a:lin ang="5400000" scaled="1"/>
          </a:gradFill>
          <a:ln w="63500" cap="flat" cmpd="sng" algn="ctr">
            <a:solidFill>
              <a:srgbClr val="FF0000"/>
            </a:solidFill>
            <a:prstDash val="sysDash"/>
            <a:round/>
            <a:headEnd type="none" w="med" len="med"/>
            <a:tailEnd type="triangle"/>
          </a:ln>
          <a:effectLst/>
        </p:spPr>
      </p:cxnSp>
      <p:pic>
        <p:nvPicPr>
          <p:cNvPr id="29" name="Kuva 28" descr="Lead.png"/>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3706260">
            <a:off x="7901310" y="2814146"/>
            <a:ext cx="337257" cy="287995"/>
          </a:xfrm>
          <a:prstGeom prst="rect">
            <a:avLst/>
          </a:prstGeom>
        </p:spPr>
      </p:pic>
      <p:pic>
        <p:nvPicPr>
          <p:cNvPr id="24" name="Kuva 23" descr="Trail.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rot="14076246">
            <a:off x="6152559" y="2473697"/>
            <a:ext cx="337258" cy="287996"/>
          </a:xfrm>
          <a:prstGeom prst="rect">
            <a:avLst/>
          </a:prstGeom>
        </p:spPr>
      </p:pic>
      <p:cxnSp>
        <p:nvCxnSpPr>
          <p:cNvPr id="31" name="Suora nuoliyhdysviiva 30"/>
          <p:cNvCxnSpPr/>
          <p:nvPr/>
        </p:nvCxnSpPr>
        <p:spPr bwMode="auto">
          <a:xfrm flipH="1" flipV="1">
            <a:off x="6536245" y="2665087"/>
            <a:ext cx="1437040" cy="184024"/>
          </a:xfrm>
          <a:prstGeom prst="straightConnector1">
            <a:avLst/>
          </a:prstGeom>
          <a:gradFill rotWithShape="0">
            <a:gsLst>
              <a:gs pos="0">
                <a:srgbClr val="45A4FD"/>
              </a:gs>
              <a:gs pos="100000">
                <a:srgbClr val="113C83"/>
              </a:gs>
            </a:gsLst>
            <a:lin ang="5400000" scaled="1"/>
          </a:gradFill>
          <a:ln w="63500" cap="flat" cmpd="sng" algn="ctr">
            <a:solidFill>
              <a:srgbClr val="00B050"/>
            </a:solidFill>
            <a:prstDash val="sysDash"/>
            <a:round/>
            <a:headEnd type="none" w="med" len="med"/>
            <a:tailEnd type="triangle"/>
          </a:ln>
          <a:effectLst/>
        </p:spPr>
      </p:cxnSp>
      <p:sp>
        <p:nvSpPr>
          <p:cNvPr id="32" name="Title 1"/>
          <p:cNvSpPr txBox="1">
            <a:spLocks/>
          </p:cNvSpPr>
          <p:nvPr/>
        </p:nvSpPr>
        <p:spPr bwMode="auto">
          <a:xfrm>
            <a:off x="136756" y="221615"/>
            <a:ext cx="8314998" cy="719138"/>
          </a:xfrm>
          <a:prstGeom prst="rect">
            <a:avLst/>
          </a:prstGeom>
          <a:noFill/>
          <a:ln w="9525">
            <a:noFill/>
            <a:miter lim="800000"/>
            <a:headEnd/>
            <a:tailEnd/>
          </a:ln>
        </p:spPr>
        <p:txBody>
          <a:bodyPr/>
          <a:lstStyle/>
          <a:p>
            <a:r>
              <a:rPr lang="fr-CH" sz="2400" b="1" dirty="0" smtClean="0">
                <a:solidFill>
                  <a:schemeClr val="bg1"/>
                </a:solidFill>
                <a:latin typeface="Fiba"/>
                <a:cs typeface="Fiba"/>
              </a:rPr>
              <a:t>3PO basic:  </a:t>
            </a:r>
            <a:r>
              <a:rPr lang="fr-CH" sz="2400" b="1" dirty="0" err="1" smtClean="0">
                <a:solidFill>
                  <a:schemeClr val="bg1"/>
                </a:solidFill>
                <a:latin typeface="Fiba"/>
                <a:cs typeface="Fiba"/>
              </a:rPr>
              <a:t>weakside</a:t>
            </a:r>
            <a:r>
              <a:rPr lang="fr-CH" sz="2400" b="1" dirty="0" smtClean="0">
                <a:solidFill>
                  <a:schemeClr val="bg1"/>
                </a:solidFill>
                <a:latin typeface="Fiba"/>
                <a:cs typeface="Fiba"/>
              </a:rPr>
              <a:t> transition</a:t>
            </a:r>
            <a:endParaRPr lang="en-US" sz="2400" b="1" dirty="0">
              <a:solidFill>
                <a:schemeClr val="bg1"/>
              </a:solidFill>
              <a:latin typeface="Fiba"/>
              <a:cs typeface="Fiba"/>
            </a:endParaRPr>
          </a:p>
        </p:txBody>
      </p:sp>
    </p:spTree>
    <p:extLst>
      <p:ext uri="{BB962C8B-B14F-4D97-AF65-F5344CB8AC3E}">
        <p14:creationId xmlns:p14="http://schemas.microsoft.com/office/powerpoint/2010/main" val="535975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Kuva 23" descr="court_ver.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27448" y="1375965"/>
            <a:ext cx="4816432" cy="3949024"/>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3" name="Tasakylkinen kolmio 8"/>
          <p:cNvSpPr>
            <a:spLocks noChangeArrowheads="1"/>
          </p:cNvSpPr>
          <p:nvPr/>
        </p:nvSpPr>
        <p:spPr bwMode="auto">
          <a:xfrm rot="12867220">
            <a:off x="4772106" y="3138775"/>
            <a:ext cx="1812507" cy="1909512"/>
          </a:xfrm>
          <a:prstGeom prst="triangle">
            <a:avLst>
              <a:gd name="adj" fmla="val 50000"/>
            </a:avLst>
          </a:prstGeom>
          <a:solidFill>
            <a:srgbClr val="0000FF">
              <a:alpha val="30196"/>
            </a:srgbClr>
          </a:solidFill>
          <a:ln w="19050" cmpd="sng" algn="ctr">
            <a:solidFill>
              <a:srgbClr val="050036"/>
            </a:solidFill>
            <a:prstDash val="dash"/>
            <a:round/>
            <a:headEnd/>
            <a:tailEnd/>
          </a:ln>
        </p:spPr>
        <p:txBody>
          <a:bodyPr/>
          <a:lstStyle/>
          <a:p>
            <a:pPr algn="ctr"/>
            <a:endParaRPr lang="en-US"/>
          </a:p>
        </p:txBody>
      </p:sp>
      <p:sp>
        <p:nvSpPr>
          <p:cNvPr id="34" name="Tasakylkinen kolmio 8"/>
          <p:cNvSpPr>
            <a:spLocks noChangeArrowheads="1"/>
          </p:cNvSpPr>
          <p:nvPr/>
        </p:nvSpPr>
        <p:spPr bwMode="auto">
          <a:xfrm rot="18466564">
            <a:off x="4724331" y="1931523"/>
            <a:ext cx="1812507" cy="1909512"/>
          </a:xfrm>
          <a:prstGeom prst="triangle">
            <a:avLst>
              <a:gd name="adj" fmla="val 50000"/>
            </a:avLst>
          </a:prstGeom>
          <a:solidFill>
            <a:srgbClr val="008000">
              <a:alpha val="20000"/>
            </a:srgbClr>
          </a:solidFill>
          <a:ln w="19050" cmpd="sng" algn="ctr">
            <a:solidFill>
              <a:srgbClr val="050036"/>
            </a:solidFill>
            <a:prstDash val="dash"/>
            <a:round/>
            <a:headEnd/>
            <a:tailEnd/>
          </a:ln>
        </p:spPr>
        <p:txBody>
          <a:bodyPr/>
          <a:lstStyle/>
          <a:p>
            <a:pPr algn="ctr"/>
            <a:endParaRPr lang="en-US"/>
          </a:p>
        </p:txBody>
      </p:sp>
      <p:sp>
        <p:nvSpPr>
          <p:cNvPr id="10" name="Sisällön paikkamerkki 2"/>
          <p:cNvSpPr>
            <a:spLocks noGrp="1"/>
          </p:cNvSpPr>
          <p:nvPr>
            <p:ph idx="1"/>
          </p:nvPr>
        </p:nvSpPr>
        <p:spPr>
          <a:xfrm>
            <a:off x="0" y="2127484"/>
            <a:ext cx="3671136" cy="2601070"/>
          </a:xfrm>
        </p:spPr>
        <p:txBody>
          <a:bodyPr>
            <a:noAutofit/>
          </a:bodyPr>
          <a:lstStyle/>
          <a:p>
            <a:pPr eaLnBrk="1" hangingPunct="1">
              <a:buClr>
                <a:srgbClr val="660066"/>
              </a:buClr>
              <a:buFont typeface="Wingdings" charset="2"/>
              <a:buChar char="ü"/>
            </a:pPr>
            <a:r>
              <a:rPr lang="en-US" sz="2000" dirty="0" smtClean="0">
                <a:latin typeface="Univers LT Std 57 Cn"/>
              </a:rPr>
              <a:t>Lead keeps outside-outside angle when drive on strong side. </a:t>
            </a:r>
          </a:p>
          <a:p>
            <a:pPr eaLnBrk="1" hangingPunct="1">
              <a:buClr>
                <a:srgbClr val="660066"/>
              </a:buClr>
              <a:buFont typeface="Wingdings" charset="2"/>
              <a:buChar char="ü"/>
            </a:pPr>
            <a:r>
              <a:rPr lang="en-US" sz="2000" dirty="0" smtClean="0">
                <a:latin typeface="Univers LT Std 57 Cn"/>
              </a:rPr>
              <a:t>Lead has the best angle to referee defense high &amp; low.</a:t>
            </a:r>
          </a:p>
          <a:p>
            <a:pPr eaLnBrk="1" hangingPunct="1">
              <a:buClr>
                <a:srgbClr val="660066"/>
              </a:buClr>
              <a:buFont typeface="Wingdings" charset="2"/>
              <a:buChar char="ü"/>
            </a:pPr>
            <a:r>
              <a:rPr lang="en-US" sz="2000" dirty="0" smtClean="0">
                <a:latin typeface="Univers LT Std 57 Cn"/>
              </a:rPr>
              <a:t>Trail will follow the drive and make a cross step. </a:t>
            </a:r>
          </a:p>
          <a:p>
            <a:pPr lvl="1" eaLnBrk="1" hangingPunct="1"/>
            <a:endParaRPr lang="en-US" sz="2000" dirty="0" smtClean="0">
              <a:latin typeface="Univers LT Std 57 Cn"/>
            </a:endParaRPr>
          </a:p>
          <a:p>
            <a:pPr eaLnBrk="1" hangingPunct="1"/>
            <a:endParaRPr lang="en-US" sz="2000" dirty="0" smtClean="0">
              <a:latin typeface="Univers LT Std 57 Cn"/>
            </a:endParaRPr>
          </a:p>
        </p:txBody>
      </p:sp>
      <p:sp>
        <p:nvSpPr>
          <p:cNvPr id="11" name="Puolivapaa piirto 10"/>
          <p:cNvSpPr/>
          <p:nvPr/>
        </p:nvSpPr>
        <p:spPr>
          <a:xfrm rot="7380130">
            <a:off x="5555795" y="2850015"/>
            <a:ext cx="811031" cy="868184"/>
          </a:xfrm>
          <a:custGeom>
            <a:avLst/>
            <a:gdLst>
              <a:gd name="connsiteX0" fmla="*/ 0 w 1555047"/>
              <a:gd name="connsiteY0" fmla="*/ 868184 h 868184"/>
              <a:gd name="connsiteX1" fmla="*/ 777523 w 1555047"/>
              <a:gd name="connsiteY1" fmla="*/ 712688 h 868184"/>
              <a:gd name="connsiteX2" fmla="*/ 1360666 w 1555047"/>
              <a:gd name="connsiteY2" fmla="*/ 168454 h 868184"/>
              <a:gd name="connsiteX3" fmla="*/ 1555047 w 1555047"/>
              <a:gd name="connsiteY3" fmla="*/ 0 h 868184"/>
            </a:gdLst>
            <a:ahLst/>
            <a:cxnLst>
              <a:cxn ang="0">
                <a:pos x="connsiteX0" y="connsiteY0"/>
              </a:cxn>
              <a:cxn ang="0">
                <a:pos x="connsiteX1" y="connsiteY1"/>
              </a:cxn>
              <a:cxn ang="0">
                <a:pos x="connsiteX2" y="connsiteY2"/>
              </a:cxn>
              <a:cxn ang="0">
                <a:pos x="connsiteX3" y="connsiteY3"/>
              </a:cxn>
            </a:cxnLst>
            <a:rect l="l" t="t" r="r" b="b"/>
            <a:pathLst>
              <a:path w="1555047" h="868184">
                <a:moveTo>
                  <a:pt x="0" y="868184"/>
                </a:moveTo>
                <a:cubicBezTo>
                  <a:pt x="275372" y="848747"/>
                  <a:pt x="550745" y="829310"/>
                  <a:pt x="777523" y="712688"/>
                </a:cubicBezTo>
                <a:cubicBezTo>
                  <a:pt x="1004301" y="596066"/>
                  <a:pt x="1231079" y="287235"/>
                  <a:pt x="1360666" y="168454"/>
                </a:cubicBezTo>
                <a:cubicBezTo>
                  <a:pt x="1490253" y="49673"/>
                  <a:pt x="1555047" y="0"/>
                  <a:pt x="1555047" y="0"/>
                </a:cubicBezTo>
              </a:path>
            </a:pathLst>
          </a:custGeom>
          <a:noFill/>
          <a:ln w="57150"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cxnSp>
        <p:nvCxnSpPr>
          <p:cNvPr id="17" name="Suora nuoliyhdysviiva 16"/>
          <p:cNvCxnSpPr/>
          <p:nvPr/>
        </p:nvCxnSpPr>
        <p:spPr>
          <a:xfrm flipH="1">
            <a:off x="5242116" y="2343145"/>
            <a:ext cx="295084" cy="1"/>
          </a:xfrm>
          <a:prstGeom prst="straightConnector1">
            <a:avLst/>
          </a:prstGeom>
          <a:ln w="57150" cmpd="sng">
            <a:solidFill>
              <a:srgbClr val="000000"/>
            </a:solidFill>
            <a:prstDash val="sysDash"/>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8" name="Title 1"/>
          <p:cNvSpPr txBox="1">
            <a:spLocks/>
          </p:cNvSpPr>
          <p:nvPr/>
        </p:nvSpPr>
        <p:spPr bwMode="auto">
          <a:xfrm>
            <a:off x="311883" y="267056"/>
            <a:ext cx="8314998" cy="719138"/>
          </a:xfrm>
          <a:prstGeom prst="rect">
            <a:avLst/>
          </a:prstGeom>
          <a:noFill/>
          <a:ln w="9525">
            <a:noFill/>
            <a:miter lim="800000"/>
            <a:headEnd/>
            <a:tailEnd/>
          </a:ln>
        </p:spPr>
        <p:txBody>
          <a:bodyPr/>
          <a:lstStyle/>
          <a:p>
            <a:r>
              <a:rPr lang="fr-CH" sz="2400" b="1" dirty="0" smtClean="0">
                <a:solidFill>
                  <a:schemeClr val="bg2"/>
                </a:solidFill>
                <a:latin typeface="Fiba"/>
                <a:cs typeface="Fiba"/>
              </a:rPr>
              <a:t>BASIC COVERAGE</a:t>
            </a:r>
          </a:p>
          <a:p>
            <a:r>
              <a:rPr lang="fr-CH" sz="2400" b="1" dirty="0" smtClean="0">
                <a:solidFill>
                  <a:schemeClr val="bg2"/>
                </a:solidFill>
                <a:latin typeface="Fiba"/>
                <a:cs typeface="Fiba"/>
              </a:rPr>
              <a:t>Drive to THE BASKET / STRONG SIDE</a:t>
            </a:r>
            <a:endParaRPr lang="en-US" sz="2400" b="1" dirty="0">
              <a:solidFill>
                <a:schemeClr val="bg2"/>
              </a:solidFill>
              <a:latin typeface="Fiba"/>
              <a:cs typeface="Fiba"/>
            </a:endParaRPr>
          </a:p>
        </p:txBody>
      </p:sp>
      <p:pic>
        <p:nvPicPr>
          <p:cNvPr id="26" name="Kuva 25" descr="Cente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045863">
            <a:off x="7840483" y="3198025"/>
            <a:ext cx="421575" cy="359997"/>
          </a:xfrm>
          <a:prstGeom prst="rect">
            <a:avLst/>
          </a:prstGeom>
        </p:spPr>
      </p:pic>
      <p:pic>
        <p:nvPicPr>
          <p:cNvPr id="29" name="Kuva 28" descr="A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33529" y="2419345"/>
            <a:ext cx="288239" cy="288239"/>
          </a:xfrm>
          <a:prstGeom prst="rect">
            <a:avLst/>
          </a:prstGeom>
        </p:spPr>
      </p:pic>
      <p:pic>
        <p:nvPicPr>
          <p:cNvPr id="30" name="Kuva 29" descr="B5.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03924" y="2763141"/>
            <a:ext cx="288239" cy="288239"/>
          </a:xfrm>
          <a:prstGeom prst="rect">
            <a:avLst/>
          </a:prstGeom>
        </p:spPr>
      </p:pic>
      <p:pic>
        <p:nvPicPr>
          <p:cNvPr id="31" name="Picture 12" descr="pilot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48326" y="2222698"/>
            <a:ext cx="473442" cy="393293"/>
          </a:xfrm>
          <a:prstGeom prst="rect">
            <a:avLst/>
          </a:prstGeom>
          <a:noFill/>
          <a:ln w="9525">
            <a:noFill/>
            <a:miter lim="800000"/>
            <a:headEnd/>
            <a:tailEnd/>
          </a:ln>
        </p:spPr>
      </p:pic>
      <p:pic>
        <p:nvPicPr>
          <p:cNvPr id="28" name="Kuva 27" descr="Lead.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205646">
            <a:off x="5118632" y="4389235"/>
            <a:ext cx="432000" cy="368899"/>
          </a:xfrm>
          <a:prstGeom prst="rect">
            <a:avLst/>
          </a:prstGeom>
        </p:spPr>
      </p:pic>
      <p:pic>
        <p:nvPicPr>
          <p:cNvPr id="27" name="Kuva 26" descr="Trail.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8818816">
            <a:off x="4832698" y="2213275"/>
            <a:ext cx="421575" cy="359997"/>
          </a:xfrm>
          <a:prstGeom prst="rect">
            <a:avLst/>
          </a:prstGeom>
        </p:spPr>
      </p:pic>
    </p:spTree>
    <p:extLst>
      <p:ext uri="{BB962C8B-B14F-4D97-AF65-F5344CB8AC3E}">
        <p14:creationId xmlns:p14="http://schemas.microsoft.com/office/powerpoint/2010/main" val="2342774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Kuva 23" descr="court_ver.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27448" y="1375965"/>
            <a:ext cx="4816432" cy="3949024"/>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3" name="Tasakylkinen kolmio 8"/>
          <p:cNvSpPr>
            <a:spLocks noChangeArrowheads="1"/>
          </p:cNvSpPr>
          <p:nvPr/>
        </p:nvSpPr>
        <p:spPr bwMode="auto">
          <a:xfrm rot="13781683">
            <a:off x="5076906" y="3138775"/>
            <a:ext cx="1812507" cy="1909512"/>
          </a:xfrm>
          <a:prstGeom prst="triangle">
            <a:avLst>
              <a:gd name="adj" fmla="val 50000"/>
            </a:avLst>
          </a:prstGeom>
          <a:solidFill>
            <a:srgbClr val="0000FF">
              <a:alpha val="30196"/>
            </a:srgbClr>
          </a:solidFill>
          <a:ln w="19050" cmpd="sng" algn="ctr">
            <a:solidFill>
              <a:srgbClr val="050036"/>
            </a:solidFill>
            <a:prstDash val="dash"/>
            <a:round/>
            <a:headEnd/>
            <a:tailEnd/>
          </a:ln>
        </p:spPr>
        <p:txBody>
          <a:bodyPr/>
          <a:lstStyle/>
          <a:p>
            <a:pPr algn="ctr"/>
            <a:endParaRPr lang="en-US"/>
          </a:p>
        </p:txBody>
      </p:sp>
      <p:sp>
        <p:nvSpPr>
          <p:cNvPr id="21" name="Tasakylkinen kolmio 8"/>
          <p:cNvSpPr>
            <a:spLocks noChangeArrowheads="1"/>
          </p:cNvSpPr>
          <p:nvPr/>
        </p:nvSpPr>
        <p:spPr bwMode="auto">
          <a:xfrm rot="5212414">
            <a:off x="6398337" y="2435981"/>
            <a:ext cx="1812507" cy="1909512"/>
          </a:xfrm>
          <a:prstGeom prst="triangle">
            <a:avLst>
              <a:gd name="adj" fmla="val 50000"/>
            </a:avLst>
          </a:prstGeom>
          <a:solidFill>
            <a:srgbClr val="FF0000">
              <a:alpha val="30196"/>
            </a:srgbClr>
          </a:solidFill>
          <a:ln w="19050" cmpd="sng" algn="ctr">
            <a:solidFill>
              <a:srgbClr val="050036"/>
            </a:solidFill>
            <a:prstDash val="dash"/>
            <a:round/>
            <a:headEnd/>
            <a:tailEnd/>
          </a:ln>
        </p:spPr>
        <p:txBody>
          <a:bodyPr/>
          <a:lstStyle/>
          <a:p>
            <a:pPr algn="ctr"/>
            <a:endParaRPr lang="en-US"/>
          </a:p>
        </p:txBody>
      </p:sp>
      <p:sp>
        <p:nvSpPr>
          <p:cNvPr id="18" name="Title 1"/>
          <p:cNvSpPr txBox="1">
            <a:spLocks/>
          </p:cNvSpPr>
          <p:nvPr/>
        </p:nvSpPr>
        <p:spPr bwMode="auto">
          <a:xfrm>
            <a:off x="311883" y="267056"/>
            <a:ext cx="8314998" cy="719138"/>
          </a:xfrm>
          <a:prstGeom prst="rect">
            <a:avLst/>
          </a:prstGeom>
          <a:noFill/>
          <a:ln w="9525">
            <a:noFill/>
            <a:miter lim="800000"/>
            <a:headEnd/>
            <a:tailEnd/>
          </a:ln>
        </p:spPr>
        <p:txBody>
          <a:bodyPr/>
          <a:lstStyle/>
          <a:p>
            <a:r>
              <a:rPr lang="fr-CH" sz="2400" b="1" dirty="0" smtClean="0">
                <a:solidFill>
                  <a:schemeClr val="bg2"/>
                </a:solidFill>
                <a:latin typeface="Fiba"/>
                <a:cs typeface="Fiba"/>
              </a:rPr>
              <a:t>BASIC COVERAGE</a:t>
            </a:r>
          </a:p>
          <a:p>
            <a:r>
              <a:rPr lang="fr-CH" sz="2400" b="1" dirty="0" smtClean="0">
                <a:solidFill>
                  <a:schemeClr val="bg2"/>
                </a:solidFill>
                <a:latin typeface="Fiba"/>
                <a:cs typeface="Fiba"/>
              </a:rPr>
              <a:t>Drive to THE KEY / STRONG SIDE</a:t>
            </a:r>
            <a:endParaRPr lang="en-US" sz="2400" b="1" dirty="0">
              <a:solidFill>
                <a:schemeClr val="bg2"/>
              </a:solidFill>
              <a:latin typeface="Fiba"/>
              <a:cs typeface="Fiba"/>
            </a:endParaRPr>
          </a:p>
        </p:txBody>
      </p:sp>
      <p:pic>
        <p:nvPicPr>
          <p:cNvPr id="26" name="Kuva 25" descr="Cente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045863">
            <a:off x="7840483" y="3198025"/>
            <a:ext cx="421575" cy="359997"/>
          </a:xfrm>
          <a:prstGeom prst="rect">
            <a:avLst/>
          </a:prstGeom>
        </p:spPr>
      </p:pic>
      <p:pic>
        <p:nvPicPr>
          <p:cNvPr id="29" name="Kuva 28" descr="A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1829" y="2368545"/>
            <a:ext cx="288239" cy="288239"/>
          </a:xfrm>
          <a:prstGeom prst="rect">
            <a:avLst/>
          </a:prstGeom>
        </p:spPr>
      </p:pic>
      <p:pic>
        <p:nvPicPr>
          <p:cNvPr id="30" name="Kuva 29" descr="B5.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72224" y="2674241"/>
            <a:ext cx="288239" cy="288239"/>
          </a:xfrm>
          <a:prstGeom prst="rect">
            <a:avLst/>
          </a:prstGeom>
        </p:spPr>
      </p:pic>
      <p:pic>
        <p:nvPicPr>
          <p:cNvPr id="31" name="Picture 12" descr="pilot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16626" y="2171898"/>
            <a:ext cx="473442" cy="393293"/>
          </a:xfrm>
          <a:prstGeom prst="rect">
            <a:avLst/>
          </a:prstGeom>
          <a:noFill/>
          <a:ln w="9525">
            <a:noFill/>
            <a:miter lim="800000"/>
            <a:headEnd/>
            <a:tailEnd/>
          </a:ln>
        </p:spPr>
      </p:pic>
      <p:pic>
        <p:nvPicPr>
          <p:cNvPr id="28" name="Kuva 27" descr="Lead.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205646">
            <a:off x="5245632" y="4389235"/>
            <a:ext cx="432000" cy="368899"/>
          </a:xfrm>
          <a:prstGeom prst="rect">
            <a:avLst/>
          </a:prstGeom>
        </p:spPr>
      </p:pic>
      <p:pic>
        <p:nvPicPr>
          <p:cNvPr id="27" name="Kuva 26" descr="Trail.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8818816">
            <a:off x="4832698" y="2213275"/>
            <a:ext cx="421575" cy="359997"/>
          </a:xfrm>
          <a:prstGeom prst="rect">
            <a:avLst/>
          </a:prstGeom>
        </p:spPr>
      </p:pic>
      <p:sp>
        <p:nvSpPr>
          <p:cNvPr id="15" name="Sisällön paikkamerkki 2"/>
          <p:cNvSpPr txBox="1">
            <a:spLocks/>
          </p:cNvSpPr>
          <p:nvPr/>
        </p:nvSpPr>
        <p:spPr>
          <a:xfrm>
            <a:off x="0" y="1863991"/>
            <a:ext cx="3671136" cy="56976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660066"/>
              </a:buClr>
              <a:buFont typeface="Wingdings" charset="2"/>
              <a:buChar char="ü"/>
            </a:pPr>
            <a:r>
              <a:rPr lang="en-US" sz="2000" dirty="0" smtClean="0">
                <a:latin typeface="Univers LT Std 57 Cn"/>
              </a:rPr>
              <a:t>Lead keeps outside-outside angle when drive through the key (strong side)</a:t>
            </a:r>
          </a:p>
          <a:p>
            <a:pPr>
              <a:buClr>
                <a:srgbClr val="660066"/>
              </a:buClr>
              <a:buFont typeface="Wingdings" charset="2"/>
              <a:buChar char="ü"/>
            </a:pPr>
            <a:r>
              <a:rPr lang="en-US" sz="2000" dirty="0" smtClean="0">
                <a:latin typeface="Univers LT Std 57 Cn"/>
              </a:rPr>
              <a:t>Can adjust one step towards basket but normally not in the key area.</a:t>
            </a:r>
          </a:p>
          <a:p>
            <a:pPr>
              <a:buClr>
                <a:srgbClr val="660066"/>
              </a:buClr>
              <a:buFont typeface="Wingdings" charset="2"/>
              <a:buChar char="ü"/>
            </a:pPr>
            <a:r>
              <a:rPr lang="en-US" sz="2000" dirty="0" smtClean="0">
                <a:latin typeface="Univers LT Std 57 Cn"/>
              </a:rPr>
              <a:t>Center has to be ready to referee if there is a contact from his side.</a:t>
            </a:r>
          </a:p>
          <a:p>
            <a:pPr lvl="1">
              <a:buClr>
                <a:srgbClr val="660066"/>
              </a:buClr>
              <a:buFont typeface="Wingdings" charset="2"/>
              <a:buChar char="ü"/>
            </a:pPr>
            <a:endParaRPr lang="en-US" sz="2000" dirty="0" smtClean="0">
              <a:latin typeface="Univers LT Std 57 Cn"/>
            </a:endParaRPr>
          </a:p>
          <a:p>
            <a:pPr>
              <a:buClr>
                <a:srgbClr val="660066"/>
              </a:buClr>
              <a:buFont typeface="Wingdings" charset="2"/>
              <a:buChar char="ü"/>
            </a:pPr>
            <a:endParaRPr lang="en-US" sz="2000" dirty="0">
              <a:latin typeface="Univers LT Std 57 Cn"/>
            </a:endParaRPr>
          </a:p>
        </p:txBody>
      </p:sp>
      <p:sp>
        <p:nvSpPr>
          <p:cNvPr id="19" name="Puolivapaa piirto 18"/>
          <p:cNvSpPr/>
          <p:nvPr/>
        </p:nvSpPr>
        <p:spPr>
          <a:xfrm rot="6400585">
            <a:off x="5878026" y="3348794"/>
            <a:ext cx="1115395" cy="330632"/>
          </a:xfrm>
          <a:custGeom>
            <a:avLst/>
            <a:gdLst>
              <a:gd name="connsiteX0" fmla="*/ 0 w 1555047"/>
              <a:gd name="connsiteY0" fmla="*/ 868184 h 868184"/>
              <a:gd name="connsiteX1" fmla="*/ 777523 w 1555047"/>
              <a:gd name="connsiteY1" fmla="*/ 712688 h 868184"/>
              <a:gd name="connsiteX2" fmla="*/ 1360666 w 1555047"/>
              <a:gd name="connsiteY2" fmla="*/ 168454 h 868184"/>
              <a:gd name="connsiteX3" fmla="*/ 1555047 w 1555047"/>
              <a:gd name="connsiteY3" fmla="*/ 0 h 868184"/>
            </a:gdLst>
            <a:ahLst/>
            <a:cxnLst>
              <a:cxn ang="0">
                <a:pos x="connsiteX0" y="connsiteY0"/>
              </a:cxn>
              <a:cxn ang="0">
                <a:pos x="connsiteX1" y="connsiteY1"/>
              </a:cxn>
              <a:cxn ang="0">
                <a:pos x="connsiteX2" y="connsiteY2"/>
              </a:cxn>
              <a:cxn ang="0">
                <a:pos x="connsiteX3" y="connsiteY3"/>
              </a:cxn>
            </a:cxnLst>
            <a:rect l="l" t="t" r="r" b="b"/>
            <a:pathLst>
              <a:path w="1555047" h="868184">
                <a:moveTo>
                  <a:pt x="0" y="868184"/>
                </a:moveTo>
                <a:cubicBezTo>
                  <a:pt x="275372" y="848747"/>
                  <a:pt x="550745" y="829310"/>
                  <a:pt x="777523" y="712688"/>
                </a:cubicBezTo>
                <a:cubicBezTo>
                  <a:pt x="1004301" y="596066"/>
                  <a:pt x="1231079" y="287235"/>
                  <a:pt x="1360666" y="168454"/>
                </a:cubicBezTo>
                <a:cubicBezTo>
                  <a:pt x="1490253" y="49673"/>
                  <a:pt x="1555047" y="0"/>
                  <a:pt x="1555047" y="0"/>
                </a:cubicBezTo>
              </a:path>
            </a:pathLst>
          </a:custGeom>
          <a:noFill/>
          <a:ln w="57150" cmpd="sng">
            <a:solidFill>
              <a:schemeClr val="tx1"/>
            </a:solidFill>
            <a:prstDash val="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Tree>
    <p:extLst>
      <p:ext uri="{BB962C8B-B14F-4D97-AF65-F5344CB8AC3E}">
        <p14:creationId xmlns:p14="http://schemas.microsoft.com/office/powerpoint/2010/main" val="21692500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Kuva 23" descr="court_ver.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27448" y="1375965"/>
            <a:ext cx="4816432" cy="3949024"/>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1" name="Tasakylkinen kolmio 8"/>
          <p:cNvSpPr>
            <a:spLocks noChangeArrowheads="1"/>
          </p:cNvSpPr>
          <p:nvPr/>
        </p:nvSpPr>
        <p:spPr bwMode="auto">
          <a:xfrm rot="3813254">
            <a:off x="6398337" y="2588381"/>
            <a:ext cx="1812507" cy="1909512"/>
          </a:xfrm>
          <a:prstGeom prst="triangle">
            <a:avLst>
              <a:gd name="adj" fmla="val 50000"/>
            </a:avLst>
          </a:prstGeom>
          <a:solidFill>
            <a:srgbClr val="FF0000">
              <a:alpha val="30196"/>
            </a:srgbClr>
          </a:solidFill>
          <a:ln w="19050" cmpd="sng" algn="ctr">
            <a:solidFill>
              <a:srgbClr val="050036"/>
            </a:solidFill>
            <a:prstDash val="dash"/>
            <a:round/>
            <a:headEnd/>
            <a:tailEnd/>
          </a:ln>
        </p:spPr>
        <p:txBody>
          <a:bodyPr/>
          <a:lstStyle/>
          <a:p>
            <a:pPr algn="ctr"/>
            <a:endParaRPr lang="en-US"/>
          </a:p>
        </p:txBody>
      </p:sp>
      <p:sp>
        <p:nvSpPr>
          <p:cNvPr id="18" name="Title 1"/>
          <p:cNvSpPr txBox="1">
            <a:spLocks/>
          </p:cNvSpPr>
          <p:nvPr/>
        </p:nvSpPr>
        <p:spPr bwMode="auto">
          <a:xfrm>
            <a:off x="311883" y="267056"/>
            <a:ext cx="8314998" cy="719138"/>
          </a:xfrm>
          <a:prstGeom prst="rect">
            <a:avLst/>
          </a:prstGeom>
          <a:noFill/>
          <a:ln w="9525">
            <a:noFill/>
            <a:miter lim="800000"/>
            <a:headEnd/>
            <a:tailEnd/>
          </a:ln>
        </p:spPr>
        <p:txBody>
          <a:bodyPr/>
          <a:lstStyle/>
          <a:p>
            <a:r>
              <a:rPr lang="fr-CH" sz="2400" b="1" dirty="0" smtClean="0">
                <a:solidFill>
                  <a:schemeClr val="bg2"/>
                </a:solidFill>
                <a:latin typeface="Fiba"/>
                <a:cs typeface="Fiba"/>
              </a:rPr>
              <a:t>BASIC COVERAGE</a:t>
            </a:r>
          </a:p>
          <a:p>
            <a:r>
              <a:rPr lang="fr-CH" sz="2400" b="1" dirty="0" smtClean="0">
                <a:solidFill>
                  <a:schemeClr val="bg2"/>
                </a:solidFill>
                <a:latin typeface="Fiba"/>
                <a:cs typeface="Fiba"/>
              </a:rPr>
              <a:t>Drive to THE KEY / WEAK SIDE</a:t>
            </a:r>
            <a:endParaRPr lang="en-US" sz="2400" b="1" dirty="0">
              <a:solidFill>
                <a:schemeClr val="bg2"/>
              </a:solidFill>
              <a:latin typeface="Fiba"/>
              <a:cs typeface="Fiba"/>
            </a:endParaRPr>
          </a:p>
        </p:txBody>
      </p:sp>
      <p:pic>
        <p:nvPicPr>
          <p:cNvPr id="26" name="Kuva 25" descr="Cente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4614926">
            <a:off x="7840483" y="3045625"/>
            <a:ext cx="421575" cy="359997"/>
          </a:xfrm>
          <a:prstGeom prst="rect">
            <a:avLst/>
          </a:prstGeom>
        </p:spPr>
      </p:pic>
      <p:pic>
        <p:nvPicPr>
          <p:cNvPr id="29" name="Kuva 28" descr="A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1829" y="2368545"/>
            <a:ext cx="288239" cy="288239"/>
          </a:xfrm>
          <a:prstGeom prst="rect">
            <a:avLst/>
          </a:prstGeom>
        </p:spPr>
      </p:pic>
      <p:pic>
        <p:nvPicPr>
          <p:cNvPr id="30" name="Kuva 29" descr="B5.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72224" y="2674241"/>
            <a:ext cx="288239" cy="288239"/>
          </a:xfrm>
          <a:prstGeom prst="rect">
            <a:avLst/>
          </a:prstGeom>
        </p:spPr>
      </p:pic>
      <p:pic>
        <p:nvPicPr>
          <p:cNvPr id="31" name="Picture 12" descr="pilot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16626" y="2171898"/>
            <a:ext cx="473442" cy="393293"/>
          </a:xfrm>
          <a:prstGeom prst="rect">
            <a:avLst/>
          </a:prstGeom>
          <a:noFill/>
          <a:ln w="9525">
            <a:noFill/>
            <a:miter lim="800000"/>
            <a:headEnd/>
            <a:tailEnd/>
          </a:ln>
        </p:spPr>
      </p:pic>
      <p:pic>
        <p:nvPicPr>
          <p:cNvPr id="28" name="Kuva 27" descr="Lead.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205646">
            <a:off x="5245632" y="4389235"/>
            <a:ext cx="432000" cy="368899"/>
          </a:xfrm>
          <a:prstGeom prst="rect">
            <a:avLst/>
          </a:prstGeom>
        </p:spPr>
      </p:pic>
      <p:pic>
        <p:nvPicPr>
          <p:cNvPr id="27" name="Kuva 26" descr="Trail.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8818816">
            <a:off x="4832698" y="2213275"/>
            <a:ext cx="421575" cy="359997"/>
          </a:xfrm>
          <a:prstGeom prst="rect">
            <a:avLst/>
          </a:prstGeom>
        </p:spPr>
      </p:pic>
      <p:sp>
        <p:nvSpPr>
          <p:cNvPr id="14" name="Sisällön paikkamerkki 2"/>
          <p:cNvSpPr txBox="1">
            <a:spLocks/>
          </p:cNvSpPr>
          <p:nvPr/>
        </p:nvSpPr>
        <p:spPr>
          <a:xfrm>
            <a:off x="204625" y="2037775"/>
            <a:ext cx="3656175" cy="56976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660066"/>
              </a:buClr>
              <a:buFont typeface="Wingdings" charset="2"/>
              <a:buChar char="ü"/>
            </a:pPr>
            <a:r>
              <a:rPr lang="en-US" sz="2000" dirty="0" smtClean="0">
                <a:latin typeface="Univers LT Std 57 Cn"/>
              </a:rPr>
              <a:t>If drives comes through the key from weak side, Center has the primary.</a:t>
            </a:r>
          </a:p>
          <a:p>
            <a:pPr>
              <a:buClr>
                <a:srgbClr val="660066"/>
              </a:buClr>
              <a:buFont typeface="Wingdings" charset="2"/>
              <a:buChar char="ü"/>
            </a:pPr>
            <a:r>
              <a:rPr lang="en-US" sz="2000" dirty="0" smtClean="0">
                <a:latin typeface="Univers LT Std 57 Cn"/>
              </a:rPr>
              <a:t>He needs to adjust position (before drive – read the play) one-two steps to the court.</a:t>
            </a:r>
          </a:p>
          <a:p>
            <a:pPr>
              <a:buClr>
                <a:srgbClr val="660066"/>
              </a:buClr>
              <a:buFont typeface="Wingdings" charset="2"/>
              <a:buChar char="ü"/>
            </a:pPr>
            <a:r>
              <a:rPr lang="en-US" sz="2000" dirty="0" smtClean="0">
                <a:latin typeface="Univers LT Std 57 Cn"/>
              </a:rPr>
              <a:t>Normally this play is not for the Lead (no cross call), only if contact is low (hacking) and from Lead side.</a:t>
            </a:r>
          </a:p>
          <a:p>
            <a:pPr marL="0" indent="0">
              <a:buFont typeface="Arial"/>
              <a:buNone/>
            </a:pPr>
            <a:endParaRPr lang="en-US" sz="1400" b="1" dirty="0" smtClean="0">
              <a:latin typeface="Univers LT Std 57 Cn"/>
            </a:endParaRPr>
          </a:p>
          <a:p>
            <a:pPr lvl="1"/>
            <a:endParaRPr lang="en-US" sz="1400" dirty="0" smtClean="0">
              <a:latin typeface="Univers LT Std 57 Cn"/>
            </a:endParaRPr>
          </a:p>
          <a:p>
            <a:endParaRPr lang="en-US" sz="1400" dirty="0">
              <a:latin typeface="Univers LT Std 57 Cn"/>
            </a:endParaRPr>
          </a:p>
        </p:txBody>
      </p:sp>
      <p:sp>
        <p:nvSpPr>
          <p:cNvPr id="16" name="Puolivapaa piirto 15"/>
          <p:cNvSpPr/>
          <p:nvPr/>
        </p:nvSpPr>
        <p:spPr>
          <a:xfrm rot="4125265" flipV="1">
            <a:off x="6054213" y="3069752"/>
            <a:ext cx="1176366" cy="543372"/>
          </a:xfrm>
          <a:custGeom>
            <a:avLst/>
            <a:gdLst>
              <a:gd name="connsiteX0" fmla="*/ 0 w 1555047"/>
              <a:gd name="connsiteY0" fmla="*/ 868184 h 868184"/>
              <a:gd name="connsiteX1" fmla="*/ 777523 w 1555047"/>
              <a:gd name="connsiteY1" fmla="*/ 712688 h 868184"/>
              <a:gd name="connsiteX2" fmla="*/ 1360666 w 1555047"/>
              <a:gd name="connsiteY2" fmla="*/ 168454 h 868184"/>
              <a:gd name="connsiteX3" fmla="*/ 1555047 w 1555047"/>
              <a:gd name="connsiteY3" fmla="*/ 0 h 868184"/>
            </a:gdLst>
            <a:ahLst/>
            <a:cxnLst>
              <a:cxn ang="0">
                <a:pos x="connsiteX0" y="connsiteY0"/>
              </a:cxn>
              <a:cxn ang="0">
                <a:pos x="connsiteX1" y="connsiteY1"/>
              </a:cxn>
              <a:cxn ang="0">
                <a:pos x="connsiteX2" y="connsiteY2"/>
              </a:cxn>
              <a:cxn ang="0">
                <a:pos x="connsiteX3" y="connsiteY3"/>
              </a:cxn>
            </a:cxnLst>
            <a:rect l="l" t="t" r="r" b="b"/>
            <a:pathLst>
              <a:path w="1555047" h="868184">
                <a:moveTo>
                  <a:pt x="0" y="868184"/>
                </a:moveTo>
                <a:cubicBezTo>
                  <a:pt x="275372" y="848747"/>
                  <a:pt x="550745" y="829310"/>
                  <a:pt x="777523" y="712688"/>
                </a:cubicBezTo>
                <a:cubicBezTo>
                  <a:pt x="1004301" y="596066"/>
                  <a:pt x="1231079" y="287235"/>
                  <a:pt x="1360666" y="168454"/>
                </a:cubicBezTo>
                <a:cubicBezTo>
                  <a:pt x="1490253" y="49673"/>
                  <a:pt x="1555047" y="0"/>
                  <a:pt x="1555047" y="0"/>
                </a:cubicBezTo>
              </a:path>
            </a:pathLst>
          </a:custGeom>
          <a:noFill/>
          <a:ln w="57150" cmpd="sng">
            <a:solidFill>
              <a:srgbClr val="000000"/>
            </a:solidFill>
            <a:prstDash val="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cxnSp>
        <p:nvCxnSpPr>
          <p:cNvPr id="17" name="Suora nuoliyhdysviiva 16"/>
          <p:cNvCxnSpPr/>
          <p:nvPr/>
        </p:nvCxnSpPr>
        <p:spPr>
          <a:xfrm>
            <a:off x="7836605" y="2886280"/>
            <a:ext cx="135386" cy="267821"/>
          </a:xfrm>
          <a:prstGeom prst="straightConnector1">
            <a:avLst/>
          </a:prstGeom>
          <a:ln w="57150" cmpd="sng">
            <a:solidFill>
              <a:srgbClr val="000000"/>
            </a:solidFill>
            <a:prstDash val="sysDash"/>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5" name="Tekstiruutu 14"/>
          <p:cNvSpPr txBox="1"/>
          <p:nvPr/>
        </p:nvSpPr>
        <p:spPr>
          <a:xfrm>
            <a:off x="7471060" y="953870"/>
            <a:ext cx="1271106" cy="646331"/>
          </a:xfrm>
          <a:prstGeom prst="rect">
            <a:avLst/>
          </a:prstGeom>
          <a:noFill/>
        </p:spPr>
        <p:txBody>
          <a:bodyPr wrap="square" rtlCol="0">
            <a:spAutoFit/>
          </a:bodyPr>
          <a:lstStyle/>
          <a:p>
            <a:pPr algn="ctr"/>
            <a:r>
              <a:rPr lang="en-GB" dirty="0" smtClean="0"/>
              <a:t>HSB / page 205-206</a:t>
            </a:r>
            <a:endParaRPr lang="en-GB" dirty="0"/>
          </a:p>
        </p:txBody>
      </p:sp>
    </p:spTree>
    <p:extLst>
      <p:ext uri="{BB962C8B-B14F-4D97-AF65-F5344CB8AC3E}">
        <p14:creationId xmlns:p14="http://schemas.microsoft.com/office/powerpoint/2010/main" val="1340357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Kuva 29" descr="court_h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596" y="710966"/>
            <a:ext cx="8082923" cy="5039995"/>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7346" name="Title 1"/>
          <p:cNvSpPr txBox="1">
            <a:spLocks/>
          </p:cNvSpPr>
          <p:nvPr/>
        </p:nvSpPr>
        <p:spPr bwMode="auto">
          <a:xfrm>
            <a:off x="136756" y="221615"/>
            <a:ext cx="8314998" cy="719138"/>
          </a:xfrm>
          <a:prstGeom prst="rect">
            <a:avLst/>
          </a:prstGeom>
          <a:noFill/>
          <a:ln w="9525">
            <a:noFill/>
            <a:miter lim="800000"/>
            <a:headEnd/>
            <a:tailEnd/>
          </a:ln>
        </p:spPr>
        <p:txBody>
          <a:bodyPr/>
          <a:lstStyle/>
          <a:p>
            <a:r>
              <a:rPr lang="fr-CH" sz="2400" b="1" dirty="0" smtClean="0">
                <a:solidFill>
                  <a:schemeClr val="bg1"/>
                </a:solidFill>
                <a:latin typeface="Fiba"/>
                <a:cs typeface="Fiba"/>
              </a:rPr>
              <a:t>3PO basic: </a:t>
            </a:r>
          </a:p>
          <a:p>
            <a:r>
              <a:rPr lang="fr-CH" sz="2400" b="1" dirty="0" err="1" smtClean="0">
                <a:solidFill>
                  <a:schemeClr val="bg1"/>
                </a:solidFill>
                <a:latin typeface="Fiba"/>
                <a:cs typeface="Fiba"/>
              </a:rPr>
              <a:t>Fast</a:t>
            </a:r>
            <a:r>
              <a:rPr lang="fr-CH" sz="2400" b="1" dirty="0" smtClean="0">
                <a:solidFill>
                  <a:schemeClr val="bg1"/>
                </a:solidFill>
                <a:latin typeface="Fiba"/>
                <a:cs typeface="Fiba"/>
              </a:rPr>
              <a:t> break– poSItions &amp; COVERAGE</a:t>
            </a:r>
            <a:endParaRPr lang="en-US" sz="2400" b="1" dirty="0">
              <a:solidFill>
                <a:schemeClr val="bg1"/>
              </a:solidFill>
              <a:latin typeface="Fiba"/>
              <a:cs typeface="Fiba"/>
            </a:endParaRPr>
          </a:p>
        </p:txBody>
      </p:sp>
      <p:pic>
        <p:nvPicPr>
          <p:cNvPr id="3" name="Kuva 2" descr="Trai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4076246">
            <a:off x="7817364" y="2088562"/>
            <a:ext cx="337258" cy="287996"/>
          </a:xfrm>
          <a:prstGeom prst="rect">
            <a:avLst/>
          </a:prstGeom>
        </p:spPr>
      </p:pic>
      <p:pic>
        <p:nvPicPr>
          <p:cNvPr id="4" name="Kuva 3" descr="Lea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9525143">
            <a:off x="904267" y="1968584"/>
            <a:ext cx="337257" cy="287995"/>
          </a:xfrm>
          <a:prstGeom prst="rect">
            <a:avLst/>
          </a:prstGeom>
        </p:spPr>
      </p:pic>
      <p:pic>
        <p:nvPicPr>
          <p:cNvPr id="5" name="Kuva 4" descr="Center.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81483">
            <a:off x="2254312" y="4351968"/>
            <a:ext cx="337258" cy="287996"/>
          </a:xfrm>
          <a:prstGeom prst="rect">
            <a:avLst/>
          </a:prstGeom>
        </p:spPr>
      </p:pic>
      <p:pic>
        <p:nvPicPr>
          <p:cNvPr id="6" name="Kuva 5" descr="A1.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63608" y="2991587"/>
            <a:ext cx="252238" cy="252238"/>
          </a:xfrm>
          <a:prstGeom prst="rect">
            <a:avLst/>
          </a:prstGeom>
        </p:spPr>
      </p:pic>
      <p:pic>
        <p:nvPicPr>
          <p:cNvPr id="7" name="Kuva 6" descr="A2.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93237" y="3296887"/>
            <a:ext cx="252238" cy="252238"/>
          </a:xfrm>
          <a:prstGeom prst="rect">
            <a:avLst/>
          </a:prstGeom>
        </p:spPr>
      </p:pic>
      <p:pic>
        <p:nvPicPr>
          <p:cNvPr id="33" name="Picture 12" descr="pilota"/>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92121" y="3243825"/>
            <a:ext cx="338365" cy="323997"/>
          </a:xfrm>
          <a:prstGeom prst="rect">
            <a:avLst/>
          </a:prstGeom>
          <a:noFill/>
          <a:ln w="9525">
            <a:noFill/>
            <a:miter lim="800000"/>
            <a:headEnd/>
            <a:tailEnd/>
          </a:ln>
        </p:spPr>
      </p:pic>
      <p:pic>
        <p:nvPicPr>
          <p:cNvPr id="8" name="Kuva 7" descr="A4.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04243" y="2662524"/>
            <a:ext cx="252238" cy="252238"/>
          </a:xfrm>
          <a:prstGeom prst="rect">
            <a:avLst/>
          </a:prstGeom>
        </p:spPr>
      </p:pic>
      <p:pic>
        <p:nvPicPr>
          <p:cNvPr id="10" name="Kuva 9" descr="A3.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597602" y="3814503"/>
            <a:ext cx="252238" cy="252238"/>
          </a:xfrm>
          <a:prstGeom prst="rect">
            <a:avLst/>
          </a:prstGeom>
        </p:spPr>
      </p:pic>
      <p:pic>
        <p:nvPicPr>
          <p:cNvPr id="12" name="Kuva 11" descr="A5.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345364" y="2382521"/>
            <a:ext cx="252238" cy="252238"/>
          </a:xfrm>
          <a:prstGeom prst="rect">
            <a:avLst/>
          </a:prstGeom>
        </p:spPr>
      </p:pic>
      <p:pic>
        <p:nvPicPr>
          <p:cNvPr id="13" name="Kuva 12" descr="B1.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205483" y="3476068"/>
            <a:ext cx="252238" cy="252238"/>
          </a:xfrm>
          <a:prstGeom prst="rect">
            <a:avLst/>
          </a:prstGeom>
        </p:spPr>
      </p:pic>
      <p:pic>
        <p:nvPicPr>
          <p:cNvPr id="14" name="Kuva 13" descr="B5.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766560" y="3144237"/>
            <a:ext cx="252238" cy="252238"/>
          </a:xfrm>
          <a:prstGeom prst="rect">
            <a:avLst/>
          </a:prstGeom>
        </p:spPr>
      </p:pic>
      <p:pic>
        <p:nvPicPr>
          <p:cNvPr id="15" name="Kuva 14" descr="B3.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072583" y="2344149"/>
            <a:ext cx="252238" cy="252238"/>
          </a:xfrm>
          <a:prstGeom prst="rect">
            <a:avLst/>
          </a:prstGeom>
        </p:spPr>
      </p:pic>
      <p:pic>
        <p:nvPicPr>
          <p:cNvPr id="16" name="Kuva 15" descr="B2.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549057" y="3987618"/>
            <a:ext cx="252238" cy="252238"/>
          </a:xfrm>
          <a:prstGeom prst="rect">
            <a:avLst/>
          </a:prstGeom>
        </p:spPr>
      </p:pic>
      <p:pic>
        <p:nvPicPr>
          <p:cNvPr id="17" name="Kuva 16" descr="B4.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968894" y="2232560"/>
            <a:ext cx="252238" cy="252238"/>
          </a:xfrm>
          <a:prstGeom prst="rect">
            <a:avLst/>
          </a:prstGeom>
        </p:spPr>
      </p:pic>
      <p:cxnSp>
        <p:nvCxnSpPr>
          <p:cNvPr id="21" name="Suora nuoliyhdysviiva 30"/>
          <p:cNvCxnSpPr>
            <a:cxnSpLocks noChangeShapeType="1"/>
          </p:cNvCxnSpPr>
          <p:nvPr/>
        </p:nvCxnSpPr>
        <p:spPr bwMode="auto">
          <a:xfrm flipH="1" flipV="1">
            <a:off x="2119356" y="3728306"/>
            <a:ext cx="303586" cy="581214"/>
          </a:xfrm>
          <a:prstGeom prst="straightConnector1">
            <a:avLst/>
          </a:prstGeom>
          <a:noFill/>
          <a:ln w="38100" cmpd="sng" algn="ctr">
            <a:solidFill>
              <a:srgbClr val="FF0000"/>
            </a:solidFill>
            <a:prstDash val="solid"/>
            <a:round/>
            <a:headEnd type="none"/>
            <a:tailEnd type="triangle" w="med" len="med"/>
          </a:ln>
        </p:spPr>
      </p:cxnSp>
      <p:pic>
        <p:nvPicPr>
          <p:cNvPr id="22" name="Kuva 21" descr="Center.png"/>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21381483">
            <a:off x="6465289" y="4319940"/>
            <a:ext cx="337258" cy="287996"/>
          </a:xfrm>
          <a:prstGeom prst="rect">
            <a:avLst/>
          </a:prstGeom>
        </p:spPr>
      </p:pic>
      <p:pic>
        <p:nvPicPr>
          <p:cNvPr id="23" name="Kuva 22" descr="Trail.png"/>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7383929">
            <a:off x="4713808" y="2106387"/>
            <a:ext cx="337258" cy="287996"/>
          </a:xfrm>
          <a:prstGeom prst="rect">
            <a:avLst/>
          </a:prstGeom>
        </p:spPr>
      </p:pic>
      <p:cxnSp>
        <p:nvCxnSpPr>
          <p:cNvPr id="24" name="Suora nuoliyhdysviiva 30"/>
          <p:cNvCxnSpPr>
            <a:cxnSpLocks noChangeShapeType="1"/>
          </p:cNvCxnSpPr>
          <p:nvPr/>
        </p:nvCxnSpPr>
        <p:spPr bwMode="auto">
          <a:xfrm>
            <a:off x="1183004" y="2344150"/>
            <a:ext cx="583556" cy="773556"/>
          </a:xfrm>
          <a:prstGeom prst="straightConnector1">
            <a:avLst/>
          </a:prstGeom>
          <a:noFill/>
          <a:ln w="38100" cmpd="sng" algn="ctr">
            <a:solidFill>
              <a:srgbClr val="0070C0"/>
            </a:solidFill>
            <a:prstDash val="solid"/>
            <a:round/>
            <a:headEnd type="none"/>
            <a:tailEnd type="triangle" w="med" len="med"/>
          </a:ln>
        </p:spPr>
      </p:cxnSp>
      <p:cxnSp>
        <p:nvCxnSpPr>
          <p:cNvPr id="25" name="Suora nuoliyhdysviiva 30"/>
          <p:cNvCxnSpPr>
            <a:cxnSpLocks noChangeShapeType="1"/>
          </p:cNvCxnSpPr>
          <p:nvPr/>
        </p:nvCxnSpPr>
        <p:spPr bwMode="auto">
          <a:xfrm flipH="1" flipV="1">
            <a:off x="2690842" y="4495966"/>
            <a:ext cx="3554728" cy="23331"/>
          </a:xfrm>
          <a:prstGeom prst="straightConnector1">
            <a:avLst/>
          </a:prstGeom>
          <a:noFill/>
          <a:ln w="38100" cmpd="sng" algn="ctr">
            <a:solidFill>
              <a:srgbClr val="FF0000"/>
            </a:solidFill>
            <a:prstDash val="dash"/>
            <a:round/>
            <a:headEnd type="none"/>
            <a:tailEnd type="triangle" w="med" len="med"/>
          </a:ln>
        </p:spPr>
      </p:cxnSp>
      <p:cxnSp>
        <p:nvCxnSpPr>
          <p:cNvPr id="27" name="Suora nuoliyhdysviiva 30"/>
          <p:cNvCxnSpPr>
            <a:cxnSpLocks noChangeShapeType="1"/>
          </p:cNvCxnSpPr>
          <p:nvPr/>
        </p:nvCxnSpPr>
        <p:spPr bwMode="auto">
          <a:xfrm flipH="1">
            <a:off x="1474783" y="2191499"/>
            <a:ext cx="3194973" cy="23039"/>
          </a:xfrm>
          <a:prstGeom prst="straightConnector1">
            <a:avLst/>
          </a:prstGeom>
          <a:noFill/>
          <a:ln w="38100" cmpd="sng" algn="ctr">
            <a:solidFill>
              <a:srgbClr val="0070C0"/>
            </a:solidFill>
            <a:prstDash val="dash"/>
            <a:round/>
            <a:headEnd type="none"/>
            <a:tailEnd type="triangle" w="med" len="med"/>
          </a:ln>
        </p:spPr>
      </p:cxnSp>
      <p:sp>
        <p:nvSpPr>
          <p:cNvPr id="31" name="Tekstiruutu 30"/>
          <p:cNvSpPr txBox="1"/>
          <p:nvPr/>
        </p:nvSpPr>
        <p:spPr>
          <a:xfrm>
            <a:off x="7471060" y="953870"/>
            <a:ext cx="1271106" cy="646331"/>
          </a:xfrm>
          <a:prstGeom prst="rect">
            <a:avLst/>
          </a:prstGeom>
          <a:noFill/>
        </p:spPr>
        <p:txBody>
          <a:bodyPr wrap="square" rtlCol="0">
            <a:spAutoFit/>
          </a:bodyPr>
          <a:lstStyle/>
          <a:p>
            <a:pPr algn="ctr"/>
            <a:r>
              <a:rPr lang="en-GB" dirty="0" smtClean="0"/>
              <a:t>HSB / page 207</a:t>
            </a:r>
            <a:endParaRPr lang="en-GB" dirty="0"/>
          </a:p>
        </p:txBody>
      </p:sp>
      <p:sp>
        <p:nvSpPr>
          <p:cNvPr id="2" name="Tekstiruutu 1"/>
          <p:cNvSpPr txBox="1"/>
          <p:nvPr/>
        </p:nvSpPr>
        <p:spPr>
          <a:xfrm>
            <a:off x="0" y="5354320"/>
            <a:ext cx="9062720" cy="1015663"/>
          </a:xfrm>
          <a:prstGeom prst="rect">
            <a:avLst/>
          </a:prstGeom>
          <a:noFill/>
        </p:spPr>
        <p:txBody>
          <a:bodyPr wrap="square" rtlCol="0">
            <a:spAutoFit/>
          </a:bodyPr>
          <a:lstStyle/>
          <a:p>
            <a:pPr marL="342900" indent="-342900">
              <a:buFont typeface="Arial" charset="0"/>
              <a:buChar char="•"/>
            </a:pPr>
            <a:r>
              <a:rPr lang="fi-FI" sz="2000" dirty="0" smtClean="0"/>
              <a:t>C </a:t>
            </a:r>
            <a:r>
              <a:rPr lang="fi-FI" sz="2000" dirty="0" err="1" smtClean="0"/>
              <a:t>has</a:t>
            </a:r>
            <a:r>
              <a:rPr lang="fi-FI" sz="2000" dirty="0" smtClean="0"/>
              <a:t> to </a:t>
            </a:r>
            <a:r>
              <a:rPr lang="fi-FI" sz="2000" dirty="0" err="1" smtClean="0"/>
              <a:t>run</a:t>
            </a:r>
            <a:r>
              <a:rPr lang="fi-FI" sz="2000" dirty="0" smtClean="0"/>
              <a:t> </a:t>
            </a:r>
            <a:r>
              <a:rPr lang="fi-FI" sz="2000" dirty="0" err="1" smtClean="0"/>
              <a:t>fast</a:t>
            </a:r>
            <a:r>
              <a:rPr lang="fi-FI" sz="2000" dirty="0" smtClean="0"/>
              <a:t> in </a:t>
            </a:r>
            <a:r>
              <a:rPr lang="fi-FI" sz="2000" dirty="0" err="1" smtClean="0"/>
              <a:t>every</a:t>
            </a:r>
            <a:r>
              <a:rPr lang="fi-FI" sz="2000" dirty="0" smtClean="0"/>
              <a:t> </a:t>
            </a:r>
            <a:r>
              <a:rPr lang="fi-FI" sz="2000" dirty="0" err="1" smtClean="0"/>
              <a:t>fast</a:t>
            </a:r>
            <a:r>
              <a:rPr lang="fi-FI" sz="2000" dirty="0" smtClean="0"/>
              <a:t> </a:t>
            </a:r>
            <a:r>
              <a:rPr lang="fi-FI" sz="2000" dirty="0" err="1" smtClean="0"/>
              <a:t>break</a:t>
            </a:r>
            <a:r>
              <a:rPr lang="fi-FI" sz="2000" dirty="0" smtClean="0"/>
              <a:t>. </a:t>
            </a:r>
          </a:p>
          <a:p>
            <a:pPr marL="342900" indent="-342900">
              <a:buFont typeface="Arial" charset="0"/>
              <a:buChar char="•"/>
            </a:pPr>
            <a:r>
              <a:rPr lang="fi-FI" sz="2000" dirty="0" err="1" smtClean="0"/>
              <a:t>Important</a:t>
            </a:r>
            <a:r>
              <a:rPr lang="fi-FI" sz="2000" dirty="0" smtClean="0"/>
              <a:t>:  </a:t>
            </a:r>
            <a:r>
              <a:rPr lang="fi-FI" sz="2000" dirty="0" err="1" smtClean="0"/>
              <a:t>Both</a:t>
            </a:r>
            <a:r>
              <a:rPr lang="fi-FI" sz="2000" dirty="0" smtClean="0"/>
              <a:t> L &amp; C </a:t>
            </a:r>
            <a:r>
              <a:rPr lang="fi-FI" sz="2000" dirty="0" err="1" smtClean="0"/>
              <a:t>are</a:t>
            </a:r>
            <a:r>
              <a:rPr lang="fi-FI" sz="2000" dirty="0" smtClean="0"/>
              <a:t> </a:t>
            </a:r>
            <a:r>
              <a:rPr lang="fi-FI" sz="2000" dirty="0" err="1" smtClean="0"/>
              <a:t>able</a:t>
            </a:r>
            <a:r>
              <a:rPr lang="fi-FI" sz="2000" dirty="0" smtClean="0"/>
              <a:t> to </a:t>
            </a:r>
            <a:r>
              <a:rPr lang="fi-FI" sz="2000" dirty="0" err="1" smtClean="0"/>
              <a:t>have</a:t>
            </a:r>
            <a:r>
              <a:rPr lang="fi-FI" sz="2000" dirty="0" smtClean="0"/>
              <a:t> </a:t>
            </a:r>
            <a:r>
              <a:rPr lang="fi-FI" sz="2000" dirty="0" err="1" smtClean="0"/>
              <a:t>stationary</a:t>
            </a:r>
            <a:r>
              <a:rPr lang="fi-FI" sz="2000" dirty="0" smtClean="0"/>
              <a:t> position to referee </a:t>
            </a:r>
            <a:r>
              <a:rPr lang="fi-FI" sz="2000" dirty="0" err="1" smtClean="0"/>
              <a:t>when</a:t>
            </a:r>
            <a:r>
              <a:rPr lang="fi-FI" sz="2000" dirty="0" smtClean="0"/>
              <a:t> </a:t>
            </a:r>
            <a:r>
              <a:rPr lang="fi-FI" sz="2000" dirty="0" err="1" smtClean="0"/>
              <a:t>the</a:t>
            </a:r>
            <a:r>
              <a:rPr lang="fi-FI" sz="2000" dirty="0" smtClean="0"/>
              <a:t> play </a:t>
            </a:r>
            <a:r>
              <a:rPr lang="fi-FI" sz="2000" dirty="0" err="1" smtClean="0"/>
              <a:t>starts</a:t>
            </a:r>
            <a:r>
              <a:rPr lang="fi-FI" sz="2000" dirty="0" smtClean="0"/>
              <a:t>, it is </a:t>
            </a:r>
            <a:r>
              <a:rPr lang="fi-FI" sz="2000" dirty="0" err="1" smtClean="0"/>
              <a:t>normally</a:t>
            </a:r>
            <a:r>
              <a:rPr lang="fi-FI" sz="2000" dirty="0" smtClean="0"/>
              <a:t> a </a:t>
            </a:r>
            <a:r>
              <a:rPr lang="fi-FI" sz="2000" dirty="0" err="1" smtClean="0"/>
              <a:t>dual</a:t>
            </a:r>
            <a:r>
              <a:rPr lang="fi-FI" sz="2000" dirty="0" smtClean="0"/>
              <a:t> </a:t>
            </a:r>
            <a:r>
              <a:rPr lang="fi-FI" sz="2000" dirty="0" err="1" smtClean="0"/>
              <a:t>coverage</a:t>
            </a:r>
            <a:r>
              <a:rPr lang="fi-FI" sz="2000" dirty="0" smtClean="0"/>
              <a:t>. </a:t>
            </a:r>
            <a:endParaRPr lang="fi-FI" sz="2000" dirty="0"/>
          </a:p>
        </p:txBody>
      </p:sp>
    </p:spTree>
    <p:extLst>
      <p:ext uri="{BB962C8B-B14F-4D97-AF65-F5344CB8AC3E}">
        <p14:creationId xmlns:p14="http://schemas.microsoft.com/office/powerpoint/2010/main" val="915896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4036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txBox="1">
            <a:spLocks/>
          </p:cNvSpPr>
          <p:nvPr/>
        </p:nvSpPr>
        <p:spPr bwMode="auto">
          <a:xfrm>
            <a:off x="126553" y="308446"/>
            <a:ext cx="8314998" cy="719138"/>
          </a:xfrm>
          <a:prstGeom prst="rect">
            <a:avLst/>
          </a:prstGeom>
          <a:noFill/>
          <a:ln w="9525">
            <a:noFill/>
            <a:miter lim="800000"/>
            <a:headEnd/>
            <a:tailEnd/>
          </a:ln>
        </p:spPr>
        <p:txBody>
          <a:bodyPr/>
          <a:lstStyle/>
          <a:p>
            <a:r>
              <a:rPr lang="fr-CH" sz="2400" b="1" dirty="0" smtClean="0">
                <a:solidFill>
                  <a:schemeClr val="bg1"/>
                </a:solidFill>
                <a:latin typeface="Fiba"/>
                <a:cs typeface="Fiba"/>
              </a:rPr>
              <a:t>TERMINOLOGY 1</a:t>
            </a:r>
            <a:endParaRPr lang="en-US" sz="2400" b="1" dirty="0">
              <a:solidFill>
                <a:schemeClr val="bg1"/>
              </a:solidFill>
              <a:latin typeface="Fiba"/>
              <a:cs typeface="Fiba"/>
            </a:endParaRPr>
          </a:p>
        </p:txBody>
      </p:sp>
      <p:graphicFrame>
        <p:nvGraphicFramePr>
          <p:cNvPr id="6" name="Group 97"/>
          <p:cNvGraphicFramePr>
            <a:graphicFrameLocks noGrp="1"/>
          </p:cNvGraphicFramePr>
          <p:nvPr>
            <p:extLst>
              <p:ext uri="{D42A27DB-BD31-4B8C-83A1-F6EECF244321}">
                <p14:modId xmlns:p14="http://schemas.microsoft.com/office/powerpoint/2010/main" val="1887793526"/>
              </p:ext>
            </p:extLst>
          </p:nvPr>
        </p:nvGraphicFramePr>
        <p:xfrm>
          <a:off x="144864" y="1578477"/>
          <a:ext cx="8804771" cy="3928510"/>
        </p:xfrm>
        <a:graphic>
          <a:graphicData uri="http://schemas.openxmlformats.org/drawingml/2006/table">
            <a:tbl>
              <a:tblPr/>
              <a:tblGrid>
                <a:gridCol w="2418958"/>
                <a:gridCol w="6385813"/>
              </a:tblGrid>
              <a:tr h="592655">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000" b="0" i="0" u="none" strike="noStrike" cap="none" normalizeH="0" baseline="0" dirty="0" smtClean="0">
                          <a:ln>
                            <a:noFill/>
                          </a:ln>
                          <a:solidFill>
                            <a:schemeClr val="bg1"/>
                          </a:solidFill>
                          <a:effectLst/>
                          <a:latin typeface="Univers LT Std 57 Cn"/>
                          <a:ea typeface="Arial Unicode MS"/>
                          <a:cs typeface="Arial Unicode MS"/>
                        </a:rPr>
                        <a:t>IOT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dirty="0" smtClean="0">
                          <a:ln>
                            <a:noFill/>
                          </a:ln>
                          <a:solidFill>
                            <a:schemeClr val="tx1"/>
                          </a:solidFill>
                          <a:effectLst/>
                          <a:latin typeface="Univers LT Std 57 Cn"/>
                          <a:ea typeface="Arial Unicode MS"/>
                          <a:cs typeface="Arial Unicode MS"/>
                        </a:rPr>
                        <a:t>Individual Officiating Techniques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655">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000" b="0" i="0" u="none" strike="noStrike" cap="none" normalizeH="0" baseline="0" dirty="0" smtClean="0">
                          <a:ln>
                            <a:noFill/>
                          </a:ln>
                          <a:solidFill>
                            <a:schemeClr val="bg1"/>
                          </a:solidFill>
                          <a:effectLst/>
                          <a:latin typeface="Univers LT Std 57 Cn"/>
                          <a:ea typeface="Arial Unicode MS"/>
                          <a:cs typeface="Arial Unicode MS"/>
                        </a:rPr>
                        <a:t>Obvious play (OP)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dirty="0" smtClean="0">
                          <a:ln>
                            <a:noFill/>
                          </a:ln>
                          <a:solidFill>
                            <a:schemeClr val="tx1"/>
                          </a:solidFill>
                          <a:effectLst/>
                          <a:latin typeface="Univers LT Std 57 Cn"/>
                          <a:ea typeface="Arial Unicode MS"/>
                          <a:cs typeface="Arial Unicode MS"/>
                        </a:rPr>
                        <a:t>Play that has to be covered correct in all cases (no excuses)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804">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000" b="0" i="0" u="none" strike="noStrike" cap="none" normalizeH="0" baseline="0" dirty="0" smtClean="0">
                          <a:ln>
                            <a:noFill/>
                          </a:ln>
                          <a:solidFill>
                            <a:schemeClr val="bg1"/>
                          </a:solidFill>
                          <a:effectLst/>
                          <a:latin typeface="Univers LT Std 57 Cn"/>
                          <a:ea typeface="Arial Unicode MS"/>
                          <a:cs typeface="Arial Unicode MS"/>
                        </a:rPr>
                        <a:t>Primary coverage (PC)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dirty="0" smtClean="0">
                          <a:ln>
                            <a:noFill/>
                          </a:ln>
                          <a:solidFill>
                            <a:schemeClr val="tx1"/>
                          </a:solidFill>
                          <a:effectLst/>
                          <a:latin typeface="Univers LT Std 57 Cn"/>
                          <a:ea typeface="Arial Unicode MS"/>
                          <a:cs typeface="Arial Unicode MS"/>
                        </a:rPr>
                        <a:t>Area of responsibility and actions that referee has to be able to cover always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804">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000" b="0" i="0" u="none" strike="noStrike" cap="none" normalizeH="0" baseline="0" dirty="0" smtClean="0">
                          <a:ln>
                            <a:noFill/>
                          </a:ln>
                          <a:solidFill>
                            <a:schemeClr val="bg1"/>
                          </a:solidFill>
                          <a:effectLst/>
                          <a:latin typeface="Univers LT Std 57 Cn"/>
                          <a:ea typeface="Arial Unicode MS"/>
                          <a:cs typeface="Arial Unicode MS"/>
                        </a:rPr>
                        <a:t>Dual Coverage (DC)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dirty="0" smtClean="0">
                          <a:ln>
                            <a:noFill/>
                          </a:ln>
                          <a:solidFill>
                            <a:schemeClr val="tx1"/>
                          </a:solidFill>
                          <a:effectLst/>
                          <a:latin typeface="Univers LT Std 57 Cn"/>
                          <a:ea typeface="Arial Unicode MS"/>
                          <a:cs typeface="Arial Unicode MS"/>
                        </a:rPr>
                        <a:t>Area of responsibility and actions that two referees have overlapping primaries on same area or play.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432">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000" b="0" i="0" u="none" strike="noStrike" cap="none" normalizeH="0" baseline="0" dirty="0" smtClean="0">
                          <a:ln>
                            <a:noFill/>
                          </a:ln>
                          <a:solidFill>
                            <a:schemeClr val="bg1"/>
                          </a:solidFill>
                          <a:effectLst/>
                          <a:latin typeface="Univers LT Std 57 Cn"/>
                          <a:ea typeface="Arial Unicode MS"/>
                          <a:cs typeface="Arial Unicode MS"/>
                        </a:rPr>
                        <a:t>Secondary coverage (SC)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dirty="0" smtClean="0">
                          <a:ln>
                            <a:noFill/>
                          </a:ln>
                          <a:solidFill>
                            <a:schemeClr val="tx1"/>
                          </a:solidFill>
                          <a:effectLst/>
                          <a:latin typeface="Univers LT Std 57 Cn"/>
                          <a:ea typeface="Arial Unicode MS"/>
                          <a:cs typeface="Arial Unicode MS"/>
                        </a:rPr>
                        <a:t>Area of responsibility and actions that referee is able to cover after ensuring that primary coverage is covered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655">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000" b="0" i="0" u="none" strike="noStrike" cap="none" normalizeH="0" baseline="0" dirty="0" smtClean="0">
                          <a:ln>
                            <a:noFill/>
                          </a:ln>
                          <a:solidFill>
                            <a:schemeClr val="bg1"/>
                          </a:solidFill>
                          <a:effectLst/>
                          <a:latin typeface="Univers LT Std 57 Cn"/>
                          <a:ea typeface="Arial Unicode MS"/>
                          <a:cs typeface="Arial Unicode MS"/>
                        </a:rPr>
                        <a:t>Extended coverage (EC)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dirty="0" smtClean="0">
                          <a:ln>
                            <a:noFill/>
                          </a:ln>
                          <a:solidFill>
                            <a:schemeClr val="tx1"/>
                          </a:solidFill>
                          <a:effectLst/>
                          <a:latin typeface="Univers LT Std 57 Cn"/>
                          <a:ea typeface="Arial Unicode MS"/>
                          <a:cs typeface="Arial Unicode MS"/>
                        </a:rPr>
                        <a:t>At the highest level of officiating, an official has to be able to extend coverage on two different play situations at the same time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kstiruutu 1"/>
          <p:cNvSpPr txBox="1"/>
          <p:nvPr/>
        </p:nvSpPr>
        <p:spPr>
          <a:xfrm>
            <a:off x="126553" y="6299200"/>
            <a:ext cx="2098487" cy="369332"/>
          </a:xfrm>
          <a:prstGeom prst="rect">
            <a:avLst/>
          </a:prstGeom>
          <a:noFill/>
        </p:spPr>
        <p:txBody>
          <a:bodyPr wrap="square" rtlCol="0">
            <a:spAutoFit/>
          </a:bodyPr>
          <a:lstStyle/>
          <a:p>
            <a:r>
              <a:rPr lang="en-GB" dirty="0" smtClean="0"/>
              <a:t>HSB / page 187-188</a:t>
            </a:r>
            <a:endParaRPr lang="en-GB" dirty="0"/>
          </a:p>
        </p:txBody>
      </p:sp>
    </p:spTree>
    <p:extLst>
      <p:ext uri="{BB962C8B-B14F-4D97-AF65-F5344CB8AC3E}">
        <p14:creationId xmlns:p14="http://schemas.microsoft.com/office/powerpoint/2010/main" val="2679008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txBox="1">
            <a:spLocks/>
          </p:cNvSpPr>
          <p:nvPr/>
        </p:nvSpPr>
        <p:spPr bwMode="auto">
          <a:xfrm>
            <a:off x="363953" y="320316"/>
            <a:ext cx="8314998" cy="719138"/>
          </a:xfrm>
          <a:prstGeom prst="rect">
            <a:avLst/>
          </a:prstGeom>
          <a:noFill/>
          <a:ln w="9525">
            <a:noFill/>
            <a:miter lim="800000"/>
            <a:headEnd/>
            <a:tailEnd/>
          </a:ln>
        </p:spPr>
        <p:txBody>
          <a:bodyPr/>
          <a:lstStyle/>
          <a:p>
            <a:r>
              <a:rPr lang="fr-CH" sz="2400" b="1" dirty="0" smtClean="0">
                <a:solidFill>
                  <a:schemeClr val="bg1"/>
                </a:solidFill>
                <a:latin typeface="Fiba"/>
                <a:cs typeface="Fiba"/>
              </a:rPr>
              <a:t>TERMINOLOGY 2</a:t>
            </a:r>
            <a:endParaRPr lang="en-US" sz="2400" b="1" dirty="0">
              <a:solidFill>
                <a:schemeClr val="bg1"/>
              </a:solidFill>
              <a:latin typeface="Fiba"/>
              <a:cs typeface="Fiba"/>
            </a:endParaRPr>
          </a:p>
        </p:txBody>
      </p:sp>
      <p:graphicFrame>
        <p:nvGraphicFramePr>
          <p:cNvPr id="6" name="Group 97"/>
          <p:cNvGraphicFramePr>
            <a:graphicFrameLocks noGrp="1"/>
          </p:cNvGraphicFramePr>
          <p:nvPr>
            <p:extLst>
              <p:ext uri="{D42A27DB-BD31-4B8C-83A1-F6EECF244321}">
                <p14:modId xmlns:p14="http://schemas.microsoft.com/office/powerpoint/2010/main" val="1237324022"/>
              </p:ext>
            </p:extLst>
          </p:nvPr>
        </p:nvGraphicFramePr>
        <p:xfrm>
          <a:off x="237079" y="1725324"/>
          <a:ext cx="8441872" cy="4358640"/>
        </p:xfrm>
        <a:graphic>
          <a:graphicData uri="http://schemas.openxmlformats.org/drawingml/2006/table">
            <a:tbl>
              <a:tblPr/>
              <a:tblGrid>
                <a:gridCol w="1784434"/>
                <a:gridCol w="6657438"/>
              </a:tblGrid>
              <a:tr h="635092">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000" b="0" i="0" u="none" strike="noStrike" cap="none" normalizeH="0" baseline="0" dirty="0" smtClean="0">
                          <a:ln>
                            <a:noFill/>
                          </a:ln>
                          <a:solidFill>
                            <a:schemeClr val="bg1"/>
                          </a:solidFill>
                          <a:effectLst/>
                          <a:latin typeface="Univers LT Std 57 Cn"/>
                          <a:ea typeface="Arial Unicode MS"/>
                          <a:cs typeface="Arial Unicode MS"/>
                        </a:rPr>
                        <a:t>Giving help (GH)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dirty="0" smtClean="0">
                          <a:ln>
                            <a:noFill/>
                          </a:ln>
                          <a:solidFill>
                            <a:schemeClr val="tx1"/>
                          </a:solidFill>
                          <a:effectLst/>
                          <a:latin typeface="Univers LT Std 57 Cn"/>
                          <a:ea typeface="Arial Unicode MS"/>
                          <a:cs typeface="Arial Unicode MS"/>
                        </a:rPr>
                        <a:t>Referee who offers assistance outside his/her primary and makes correct call after allowing partner to make the call in his/her primary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5092">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000" b="0" i="0" u="none" strike="noStrike" cap="none" normalizeH="0" baseline="0" dirty="0" smtClean="0">
                          <a:ln>
                            <a:noFill/>
                          </a:ln>
                          <a:solidFill>
                            <a:schemeClr val="bg1"/>
                          </a:solidFill>
                          <a:effectLst/>
                          <a:latin typeface="Univers LT Std 57 Cn"/>
                          <a:ea typeface="Arial Unicode MS"/>
                          <a:cs typeface="Arial Unicode MS"/>
                        </a:rPr>
                        <a:t>Regular call (RC)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dirty="0" smtClean="0">
                          <a:ln>
                            <a:noFill/>
                          </a:ln>
                          <a:solidFill>
                            <a:schemeClr val="tx1"/>
                          </a:solidFill>
                          <a:effectLst/>
                          <a:latin typeface="Univers LT Std 57 Cn"/>
                          <a:ea typeface="Arial Unicode MS"/>
                          <a:cs typeface="Arial Unicode MS"/>
                        </a:rPr>
                        <a:t>Considered to be normal call by designated referee </a:t>
                      </a:r>
                      <a:r>
                        <a:rPr kumimoji="0" lang="en-US" sz="1400" b="0" i="0" u="none" strike="noStrike" cap="none" normalizeH="0" baseline="0" dirty="0" smtClean="0">
                          <a:ln>
                            <a:noFill/>
                          </a:ln>
                          <a:solidFill>
                            <a:schemeClr val="tx1"/>
                          </a:solidFill>
                          <a:effectLst/>
                          <a:latin typeface="Univers LT Std 57 Cn"/>
                          <a:ea typeface="Arial Unicode MS"/>
                          <a:cs typeface="Arial Unicode MS"/>
                        </a:rPr>
                        <a:t>(no assistance)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5092">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fi-FI" sz="2000" b="0" i="0" u="none" strike="noStrike" cap="none" normalizeH="0" baseline="0" dirty="0" smtClean="0">
                          <a:ln>
                            <a:noFill/>
                          </a:ln>
                          <a:solidFill>
                            <a:schemeClr val="bg1"/>
                          </a:solidFill>
                          <a:effectLst/>
                          <a:latin typeface="Univers LT Std 57 Cn"/>
                          <a:ea typeface="Arial Unicode MS"/>
                          <a:cs typeface="Arial Unicode MS"/>
                        </a:rPr>
                        <a:t>Referee the </a:t>
                      </a:r>
                      <a:r>
                        <a:rPr kumimoji="0" lang="fi-FI" sz="2000" b="0" i="0" u="none" strike="noStrike" cap="none" normalizeH="0" baseline="0" dirty="0" err="1" smtClean="0">
                          <a:ln>
                            <a:noFill/>
                          </a:ln>
                          <a:solidFill>
                            <a:schemeClr val="bg1"/>
                          </a:solidFill>
                          <a:effectLst/>
                          <a:latin typeface="Univers LT Std 57 Cn"/>
                          <a:ea typeface="Arial Unicode MS"/>
                          <a:cs typeface="Arial Unicode MS"/>
                        </a:rPr>
                        <a:t>defence</a:t>
                      </a:r>
                      <a:r>
                        <a:rPr kumimoji="0" lang="fi-FI" sz="2000" b="0" i="0" u="none" strike="noStrike" cap="none" normalizeH="0" baseline="0" dirty="0" smtClean="0">
                          <a:ln>
                            <a:noFill/>
                          </a:ln>
                          <a:solidFill>
                            <a:schemeClr val="bg1"/>
                          </a:solidFill>
                          <a:effectLst/>
                          <a:latin typeface="Univers LT Std 57 Cn"/>
                          <a:ea typeface="Arial Unicode MS"/>
                          <a:cs typeface="Arial Unicode MS"/>
                        </a:rPr>
                        <a:t> (RD)</a:t>
                      </a:r>
                      <a:endParaRPr kumimoji="0" lang="en-US" sz="2000" b="0" i="0" u="none" strike="noStrike" cap="none" normalizeH="0" baseline="0" dirty="0" smtClean="0">
                        <a:ln>
                          <a:noFill/>
                        </a:ln>
                        <a:solidFill>
                          <a:schemeClr val="bg1"/>
                        </a:solidFill>
                        <a:effectLst/>
                        <a:latin typeface="Univers LT Std 57 Cn"/>
                        <a:ea typeface="Arial Unicode MS"/>
                        <a:cs typeface="Arial Unicode MS"/>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dirty="0" smtClean="0">
                          <a:ln>
                            <a:noFill/>
                          </a:ln>
                          <a:solidFill>
                            <a:schemeClr val="tx1"/>
                          </a:solidFill>
                          <a:effectLst/>
                          <a:latin typeface="Univers LT Std 57 Cn"/>
                          <a:ea typeface="Arial Unicode MS"/>
                          <a:cs typeface="Arial Unicode MS"/>
                        </a:rPr>
                        <a:t>The priority when refereeing on ball is to focus the attention on the legality of the defensive player while keeping the offensive player with the ball in your field of vision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5092">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000" b="0" i="0" u="none" strike="noStrike" cap="none" normalizeH="0" baseline="0" dirty="0" smtClean="0">
                          <a:ln>
                            <a:noFill/>
                          </a:ln>
                          <a:solidFill>
                            <a:schemeClr val="bg1"/>
                          </a:solidFill>
                          <a:effectLst/>
                          <a:latin typeface="Univers LT Std 57 Cn"/>
                          <a:ea typeface="Arial Unicode MS"/>
                          <a:cs typeface="Arial Unicode MS"/>
                        </a:rPr>
                        <a:t>Open angle (OA)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noProof="0" dirty="0" smtClean="0">
                          <a:ln>
                            <a:noFill/>
                          </a:ln>
                          <a:solidFill>
                            <a:schemeClr val="tx1"/>
                          </a:solidFill>
                          <a:effectLst/>
                          <a:latin typeface="Univers LT Std 57 Cn"/>
                          <a:ea typeface="Arial Unicode MS"/>
                          <a:cs typeface="Arial Unicode MS"/>
                        </a:rPr>
                        <a:t>Clear view of the action in a referee’s primary / secondary coverage area. Never leave an open look.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5092">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000" b="0" i="0" u="none" strike="noStrike" cap="none" normalizeH="0" baseline="0" dirty="0" smtClean="0">
                          <a:ln>
                            <a:noFill/>
                          </a:ln>
                          <a:solidFill>
                            <a:schemeClr val="bg1"/>
                          </a:solidFill>
                          <a:effectLst/>
                          <a:latin typeface="Univers LT Std 57 Cn"/>
                          <a:ea typeface="Arial Unicode MS"/>
                          <a:cs typeface="Arial Unicode MS"/>
                        </a:rPr>
                        <a:t>Closed angle (CA)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noProof="0" dirty="0" smtClean="0">
                          <a:ln>
                            <a:noFill/>
                          </a:ln>
                          <a:solidFill>
                            <a:schemeClr val="tx1"/>
                          </a:solidFill>
                          <a:effectLst/>
                          <a:latin typeface="Univers LT Std 57 Cn"/>
                          <a:ea typeface="Arial Unicode MS"/>
                          <a:cs typeface="Arial Unicode MS"/>
                        </a:rPr>
                        <a:t>A stacked or straight-lined view of the action area in a referee’s primary / secondary coverage area.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5092">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fr-CH" sz="2000" b="0" i="0" u="none" strike="noStrike" cap="none" normalizeH="0" baseline="0" dirty="0" smtClean="0">
                          <a:ln>
                            <a:noFill/>
                          </a:ln>
                          <a:solidFill>
                            <a:schemeClr val="bg1"/>
                          </a:solidFill>
                          <a:effectLst/>
                          <a:latin typeface="Univers LT Std 57 Cn"/>
                          <a:ea typeface="Arial Unicode MS"/>
                          <a:cs typeface="Arial Unicode MS"/>
                        </a:rPr>
                        <a:t>Cross Step (CS)</a:t>
                      </a:r>
                      <a:endParaRPr kumimoji="0" lang="en-US" sz="2000" b="0" i="0" u="none" strike="noStrike" cap="none" normalizeH="0" baseline="0" dirty="0" smtClean="0">
                        <a:ln>
                          <a:noFill/>
                        </a:ln>
                        <a:solidFill>
                          <a:schemeClr val="bg1"/>
                        </a:solidFill>
                        <a:effectLst/>
                        <a:latin typeface="Univers LT Std 57 Cn"/>
                        <a:ea typeface="Arial Unicode MS"/>
                        <a:cs typeface="Arial Unicode MS"/>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noProof="0" dirty="0" smtClean="0">
                          <a:ln>
                            <a:noFill/>
                          </a:ln>
                          <a:solidFill>
                            <a:schemeClr val="tx1"/>
                          </a:solidFill>
                          <a:effectLst/>
                          <a:latin typeface="Univers LT Std 57 Cn"/>
                          <a:ea typeface="Arial Unicode MS"/>
                          <a:cs typeface="Arial Unicode MS"/>
                        </a:rPr>
                        <a:t>When play starts to progress in one direction and designated referee takes steps to opposite direction.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Tekstiruutu 3"/>
          <p:cNvSpPr txBox="1"/>
          <p:nvPr/>
        </p:nvSpPr>
        <p:spPr>
          <a:xfrm>
            <a:off x="126553" y="6299200"/>
            <a:ext cx="2098487" cy="369332"/>
          </a:xfrm>
          <a:prstGeom prst="rect">
            <a:avLst/>
          </a:prstGeom>
          <a:noFill/>
        </p:spPr>
        <p:txBody>
          <a:bodyPr wrap="square" rtlCol="0">
            <a:spAutoFit/>
          </a:bodyPr>
          <a:lstStyle/>
          <a:p>
            <a:r>
              <a:rPr lang="en-GB" dirty="0" smtClean="0"/>
              <a:t>HSB / page 187-188</a:t>
            </a:r>
            <a:endParaRPr lang="en-GB" dirty="0"/>
          </a:p>
        </p:txBody>
      </p:sp>
    </p:spTree>
    <p:extLst>
      <p:ext uri="{BB962C8B-B14F-4D97-AF65-F5344CB8AC3E}">
        <p14:creationId xmlns:p14="http://schemas.microsoft.com/office/powerpoint/2010/main" val="2896408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txBox="1">
            <a:spLocks/>
          </p:cNvSpPr>
          <p:nvPr/>
        </p:nvSpPr>
        <p:spPr bwMode="auto">
          <a:xfrm>
            <a:off x="363953" y="320316"/>
            <a:ext cx="8314998" cy="719138"/>
          </a:xfrm>
          <a:prstGeom prst="rect">
            <a:avLst/>
          </a:prstGeom>
          <a:noFill/>
          <a:ln w="9525">
            <a:noFill/>
            <a:miter lim="800000"/>
            <a:headEnd/>
            <a:tailEnd/>
          </a:ln>
        </p:spPr>
        <p:txBody>
          <a:bodyPr/>
          <a:lstStyle/>
          <a:p>
            <a:r>
              <a:rPr lang="fr-CH" sz="2400" b="1" dirty="0" smtClean="0">
                <a:solidFill>
                  <a:schemeClr val="bg1"/>
                </a:solidFill>
                <a:latin typeface="Fiba"/>
                <a:cs typeface="Fiba"/>
              </a:rPr>
              <a:t>TERMINOLOGY 3</a:t>
            </a:r>
            <a:endParaRPr lang="en-US" sz="2400" b="1" dirty="0">
              <a:solidFill>
                <a:schemeClr val="bg1"/>
              </a:solidFill>
              <a:latin typeface="Fiba"/>
              <a:cs typeface="Fiba"/>
            </a:endParaRPr>
          </a:p>
        </p:txBody>
      </p:sp>
      <p:graphicFrame>
        <p:nvGraphicFramePr>
          <p:cNvPr id="6" name="Group 97"/>
          <p:cNvGraphicFramePr>
            <a:graphicFrameLocks noGrp="1"/>
          </p:cNvGraphicFramePr>
          <p:nvPr>
            <p:extLst>
              <p:ext uri="{D42A27DB-BD31-4B8C-83A1-F6EECF244321}">
                <p14:modId xmlns:p14="http://schemas.microsoft.com/office/powerpoint/2010/main" val="570676369"/>
              </p:ext>
            </p:extLst>
          </p:nvPr>
        </p:nvGraphicFramePr>
        <p:xfrm>
          <a:off x="237079" y="1689699"/>
          <a:ext cx="8441872" cy="4435116"/>
        </p:xfrm>
        <a:graphic>
          <a:graphicData uri="http://schemas.openxmlformats.org/drawingml/2006/table">
            <a:tbl>
              <a:tblPr/>
              <a:tblGrid>
                <a:gridCol w="1784434"/>
                <a:gridCol w="6657438"/>
              </a:tblGrid>
              <a:tr h="635092">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fi-FI" sz="2000" b="0" i="0" u="none" strike="noStrike" cap="none" normalizeH="0" baseline="0" dirty="0" smtClean="0">
                          <a:ln>
                            <a:noFill/>
                          </a:ln>
                          <a:solidFill>
                            <a:schemeClr val="bg1"/>
                          </a:solidFill>
                          <a:effectLst/>
                          <a:latin typeface="Univers LT Std 57 Cn"/>
                          <a:ea typeface="Arial Unicode MS"/>
                          <a:cs typeface="Arial Unicode MS"/>
                        </a:rPr>
                        <a:t>RSBQ</a:t>
                      </a:r>
                      <a:endParaRPr kumimoji="0" lang="en-US" sz="2000" b="0" i="0" u="none" strike="noStrike" cap="none" normalizeH="0" baseline="0" dirty="0" smtClean="0">
                        <a:ln>
                          <a:noFill/>
                        </a:ln>
                        <a:solidFill>
                          <a:schemeClr val="bg1"/>
                        </a:solidFill>
                        <a:effectLst/>
                        <a:latin typeface="Univers LT Std 57 Cn"/>
                        <a:ea typeface="Arial Unicode MS"/>
                        <a:cs typeface="Arial Unicode MS"/>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dirty="0" smtClean="0">
                          <a:ln>
                            <a:noFill/>
                          </a:ln>
                          <a:solidFill>
                            <a:schemeClr val="tx1"/>
                          </a:solidFill>
                          <a:effectLst/>
                          <a:latin typeface="Univers 57 Condensed" charset="0"/>
                          <a:ea typeface="Univers 57 Condensed" charset="0"/>
                          <a:cs typeface="Univers 57 Condensed" charset="0"/>
                        </a:rPr>
                        <a:t>Definition for Rhythm, Speed, Balance &amp; Quickness.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5092">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fr-CH" sz="2000" b="0" i="0" u="none" strike="noStrike" cap="none" normalizeH="0" baseline="0" dirty="0" smtClean="0">
                          <a:ln>
                            <a:noFill/>
                          </a:ln>
                          <a:solidFill>
                            <a:schemeClr val="bg1"/>
                          </a:solidFill>
                          <a:effectLst/>
                          <a:latin typeface="Univers LT Std 57 Cn"/>
                          <a:ea typeface="Arial Unicode MS"/>
                          <a:cs typeface="Arial Unicode MS"/>
                        </a:rPr>
                        <a:t>Working area (WA)</a:t>
                      </a:r>
                      <a:endParaRPr kumimoji="0" lang="en-US" sz="2000" b="0" i="0" u="none" strike="noStrike" cap="none" normalizeH="0" baseline="0" dirty="0" smtClean="0">
                        <a:ln>
                          <a:noFill/>
                        </a:ln>
                        <a:solidFill>
                          <a:schemeClr val="bg1"/>
                        </a:solidFill>
                        <a:effectLst/>
                        <a:latin typeface="Univers LT Std 57 Cn"/>
                        <a:ea typeface="Arial Unicode MS"/>
                        <a:cs typeface="Arial Unicode MS"/>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fr-CH" sz="1800" b="0" i="0" u="none" strike="noStrike" cap="none" normalizeH="0" baseline="0" noProof="0" dirty="0" smtClean="0">
                          <a:ln>
                            <a:noFill/>
                          </a:ln>
                          <a:solidFill>
                            <a:schemeClr val="tx1"/>
                          </a:solidFill>
                          <a:effectLst/>
                          <a:latin typeface="Univers 57 Condensed" charset="0"/>
                          <a:ea typeface="Univers 57 Condensed" charset="0"/>
                          <a:cs typeface="Univers 57 Condensed" charset="0"/>
                        </a:rPr>
                        <a:t>Area where referee normally operates most of his time in that position.</a:t>
                      </a:r>
                      <a:endParaRPr kumimoji="0" lang="en-US" sz="1800" b="0" i="0" u="none" strike="noStrike" cap="none" normalizeH="0" baseline="0" noProof="0" dirty="0" smtClean="0">
                        <a:ln>
                          <a:noFill/>
                        </a:ln>
                        <a:solidFill>
                          <a:schemeClr val="tx1"/>
                        </a:solidFill>
                        <a:effectLst/>
                        <a:latin typeface="Univers 57 Condensed" charset="0"/>
                        <a:ea typeface="Univers 57 Condensed" charset="0"/>
                        <a:cs typeface="Univers 57 Condensed"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5092">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000" b="0" i="0" u="none" strike="noStrike" cap="none" normalizeH="0" baseline="0" dirty="0" smtClean="0">
                          <a:ln>
                            <a:noFill/>
                          </a:ln>
                          <a:solidFill>
                            <a:schemeClr val="bg1"/>
                          </a:solidFill>
                          <a:effectLst/>
                          <a:latin typeface="Univers LT Std 57 Cn"/>
                          <a:ea typeface="Arial Unicode MS"/>
                          <a:cs typeface="Arial Unicode MS"/>
                        </a:rPr>
                        <a:t>Action area (AA)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noProof="0" dirty="0" smtClean="0">
                          <a:ln>
                            <a:noFill/>
                          </a:ln>
                          <a:solidFill>
                            <a:schemeClr val="tx1"/>
                          </a:solidFill>
                          <a:effectLst/>
                          <a:latin typeface="Univers 57 Condensed" charset="0"/>
                          <a:ea typeface="Univers 57 Condensed" charset="0"/>
                          <a:cs typeface="Univers 57 Condensed" charset="0"/>
                        </a:rPr>
                        <a:t>Action area may involve players with or without ball. Knowledge on various play situations (pick &amp; roll, post-ups, rebounding) will help referees identify action areas in their primary.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5092">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000" b="0" i="0" u="none" strike="noStrike" cap="none" normalizeH="0" baseline="0" dirty="0" smtClean="0">
                          <a:ln>
                            <a:noFill/>
                          </a:ln>
                          <a:solidFill>
                            <a:schemeClr val="bg1"/>
                          </a:solidFill>
                          <a:effectLst/>
                          <a:latin typeface="Univers LT Std 57 Cn"/>
                          <a:ea typeface="Arial Unicode MS"/>
                          <a:cs typeface="Arial Unicode MS"/>
                        </a:rPr>
                        <a:t>EOP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noProof="0" dirty="0" smtClean="0">
                          <a:ln>
                            <a:noFill/>
                          </a:ln>
                          <a:solidFill>
                            <a:schemeClr val="tx1"/>
                          </a:solidFill>
                          <a:effectLst/>
                          <a:latin typeface="Univers 57 Condensed" charset="0"/>
                          <a:ea typeface="Univers 57 Condensed" charset="0"/>
                          <a:cs typeface="Univers 57 Condensed" charset="0"/>
                        </a:rPr>
                        <a:t>End of the Period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5092">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000" b="0" i="0" u="none" strike="noStrike" cap="none" normalizeH="0" baseline="0" dirty="0" smtClean="0">
                          <a:ln>
                            <a:noFill/>
                          </a:ln>
                          <a:solidFill>
                            <a:schemeClr val="bg1"/>
                          </a:solidFill>
                          <a:effectLst/>
                          <a:latin typeface="Univers LT Std 57 Cn"/>
                          <a:ea typeface="Arial Unicode MS"/>
                          <a:cs typeface="Arial Unicode MS"/>
                        </a:rPr>
                        <a:t>EOG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noProof="0" dirty="0" smtClean="0">
                          <a:ln>
                            <a:noFill/>
                          </a:ln>
                          <a:solidFill>
                            <a:schemeClr val="tx1"/>
                          </a:solidFill>
                          <a:effectLst/>
                          <a:latin typeface="Univers 57 Condensed" charset="0"/>
                          <a:ea typeface="Univers 57 Condensed" charset="0"/>
                          <a:cs typeface="Univers 57 Condensed" charset="0"/>
                        </a:rPr>
                        <a:t>End of the Game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5092">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000" b="0" i="0" u="none" strike="noStrike" cap="none" normalizeH="0" baseline="0" dirty="0" smtClean="0">
                          <a:ln>
                            <a:noFill/>
                          </a:ln>
                          <a:solidFill>
                            <a:schemeClr val="bg1"/>
                          </a:solidFill>
                          <a:effectLst/>
                          <a:latin typeface="Univers LT Std 57 Cn"/>
                          <a:ea typeface="Arial Unicode MS"/>
                          <a:cs typeface="Arial Unicode MS"/>
                        </a:rPr>
                        <a:t>Ball-side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lang="fi-FI" sz="1800" b="0" i="0" kern="1200" dirty="0" err="1" smtClean="0">
                          <a:solidFill>
                            <a:schemeClr val="tx1"/>
                          </a:solidFill>
                          <a:effectLst/>
                          <a:latin typeface="Univers 57 Condensed" charset="0"/>
                          <a:ea typeface="Univers 57 Condensed" charset="0"/>
                          <a:cs typeface="Univers 57 Condensed" charset="0"/>
                        </a:rPr>
                        <a:t>This</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refers</a:t>
                      </a:r>
                      <a:r>
                        <a:rPr lang="fi-FI" sz="1800" b="0" i="0" kern="1200" dirty="0" smtClean="0">
                          <a:solidFill>
                            <a:schemeClr val="tx1"/>
                          </a:solidFill>
                          <a:effectLst/>
                          <a:latin typeface="Univers 57 Condensed" charset="0"/>
                          <a:ea typeface="Univers 57 Condensed" charset="0"/>
                          <a:cs typeface="Univers 57 Condensed" charset="0"/>
                        </a:rPr>
                        <a:t> to the position of the </a:t>
                      </a:r>
                      <a:r>
                        <a:rPr lang="fi-FI" sz="1800" b="0" i="0" kern="1200" dirty="0" err="1" smtClean="0">
                          <a:solidFill>
                            <a:schemeClr val="tx1"/>
                          </a:solidFill>
                          <a:effectLst/>
                          <a:latin typeface="Univers 57 Condensed" charset="0"/>
                          <a:ea typeface="Univers 57 Condensed" charset="0"/>
                          <a:cs typeface="Univers 57 Condensed" charset="0"/>
                        </a:rPr>
                        <a:t>ball</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When</a:t>
                      </a:r>
                      <a:r>
                        <a:rPr lang="fi-FI" sz="1800" b="0" i="0" kern="1200" dirty="0" smtClean="0">
                          <a:solidFill>
                            <a:schemeClr val="tx1"/>
                          </a:solidFill>
                          <a:effectLst/>
                          <a:latin typeface="Univers 57 Condensed" charset="0"/>
                          <a:ea typeface="Univers 57 Condensed" charset="0"/>
                          <a:cs typeface="Univers 57 Condensed" charset="0"/>
                        </a:rPr>
                        <a:t> the playing </a:t>
                      </a:r>
                      <a:r>
                        <a:rPr lang="fi-FI" sz="1800" b="0" i="0" kern="1200" dirty="0" err="1" smtClean="0">
                          <a:solidFill>
                            <a:schemeClr val="tx1"/>
                          </a:solidFill>
                          <a:effectLst/>
                          <a:latin typeface="Univers 57 Condensed" charset="0"/>
                          <a:ea typeface="Univers 57 Condensed" charset="0"/>
                          <a:cs typeface="Univers 57 Condensed" charset="0"/>
                        </a:rPr>
                        <a:t>court</a:t>
                      </a:r>
                      <a:r>
                        <a:rPr lang="fi-FI" sz="1800" b="0" i="0" kern="1200" dirty="0" smtClean="0">
                          <a:solidFill>
                            <a:schemeClr val="tx1"/>
                          </a:solidFill>
                          <a:effectLst/>
                          <a:latin typeface="Univers 57 Condensed" charset="0"/>
                          <a:ea typeface="Univers 57 Condensed" charset="0"/>
                          <a:cs typeface="Univers 57 Condensed" charset="0"/>
                        </a:rPr>
                        <a:t> is </a:t>
                      </a:r>
                      <a:r>
                        <a:rPr lang="fi-FI" sz="1800" b="0" i="0" kern="1200" dirty="0" err="1" smtClean="0">
                          <a:solidFill>
                            <a:schemeClr val="tx1"/>
                          </a:solidFill>
                          <a:effectLst/>
                          <a:latin typeface="Univers 57 Condensed" charset="0"/>
                          <a:ea typeface="Univers 57 Condensed" charset="0"/>
                          <a:cs typeface="Univers 57 Condensed" charset="0"/>
                        </a:rPr>
                        <a:t>divided</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by</a:t>
                      </a:r>
                      <a:r>
                        <a:rPr lang="fi-FI" sz="1800" b="0" i="0" kern="1200" dirty="0" smtClean="0">
                          <a:solidFill>
                            <a:schemeClr val="tx1"/>
                          </a:solidFill>
                          <a:effectLst/>
                          <a:latin typeface="Univers 57 Condensed" charset="0"/>
                          <a:ea typeface="Univers 57 Condensed" charset="0"/>
                          <a:cs typeface="Univers 57 Condensed" charset="0"/>
                        </a:rPr>
                        <a:t> an </a:t>
                      </a:r>
                      <a:r>
                        <a:rPr lang="fi-FI" sz="1800" b="0" i="0" kern="1200" dirty="0" err="1" smtClean="0">
                          <a:solidFill>
                            <a:schemeClr val="tx1"/>
                          </a:solidFill>
                          <a:effectLst/>
                          <a:latin typeface="Univers 57 Condensed" charset="0"/>
                          <a:ea typeface="Univers 57 Condensed" charset="0"/>
                          <a:cs typeface="Univers 57 Condensed" charset="0"/>
                        </a:rPr>
                        <a:t>imaginary</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line</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extending</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from</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basket</a:t>
                      </a:r>
                      <a:r>
                        <a:rPr lang="fi-FI" sz="1800" b="0" i="0" kern="1200" dirty="0" smtClean="0">
                          <a:solidFill>
                            <a:schemeClr val="tx1"/>
                          </a:solidFill>
                          <a:effectLst/>
                          <a:latin typeface="Univers 57 Condensed" charset="0"/>
                          <a:ea typeface="Univers 57 Condensed" charset="0"/>
                          <a:cs typeface="Univers 57 Condensed" charset="0"/>
                        </a:rPr>
                        <a:t> to </a:t>
                      </a:r>
                      <a:r>
                        <a:rPr lang="fi-FI" sz="1800" b="0" i="0" kern="1200" dirty="0" err="1" smtClean="0">
                          <a:solidFill>
                            <a:schemeClr val="tx1"/>
                          </a:solidFill>
                          <a:effectLst/>
                          <a:latin typeface="Univers 57 Condensed" charset="0"/>
                          <a:ea typeface="Univers 57 Condensed" charset="0"/>
                          <a:cs typeface="Univers 57 Condensed" charset="0"/>
                        </a:rPr>
                        <a:t>basket</a:t>
                      </a:r>
                      <a:r>
                        <a:rPr lang="fi-FI" sz="1800" b="0" i="0" kern="1200" dirty="0" smtClean="0">
                          <a:solidFill>
                            <a:schemeClr val="tx1"/>
                          </a:solidFill>
                          <a:effectLst/>
                          <a:latin typeface="Univers 57 Condensed" charset="0"/>
                          <a:ea typeface="Univers 57 Condensed" charset="0"/>
                          <a:cs typeface="Univers 57 Condensed" charset="0"/>
                        </a:rPr>
                        <a:t>, the side of the playing </a:t>
                      </a:r>
                      <a:r>
                        <a:rPr lang="fi-FI" sz="1800" b="0" i="0" kern="1200" dirty="0" err="1" smtClean="0">
                          <a:solidFill>
                            <a:schemeClr val="tx1"/>
                          </a:solidFill>
                          <a:effectLst/>
                          <a:latin typeface="Univers 57 Condensed" charset="0"/>
                          <a:ea typeface="Univers 57 Condensed" charset="0"/>
                          <a:cs typeface="Univers 57 Condensed" charset="0"/>
                        </a:rPr>
                        <a:t>court</a:t>
                      </a:r>
                      <a:r>
                        <a:rPr lang="fi-FI" sz="1800" b="0" i="0" kern="1200" dirty="0" smtClean="0">
                          <a:solidFill>
                            <a:schemeClr val="tx1"/>
                          </a:solidFill>
                          <a:effectLst/>
                          <a:latin typeface="Univers 57 Condensed" charset="0"/>
                          <a:ea typeface="Univers 57 Condensed" charset="0"/>
                          <a:cs typeface="Univers 57 Condensed" charset="0"/>
                        </a:rPr>
                        <a:t> on </a:t>
                      </a:r>
                      <a:r>
                        <a:rPr lang="fi-FI" sz="1800" b="0" i="0" kern="1200" dirty="0" err="1" smtClean="0">
                          <a:solidFill>
                            <a:schemeClr val="tx1"/>
                          </a:solidFill>
                          <a:effectLst/>
                          <a:latin typeface="Univers 57 Condensed" charset="0"/>
                          <a:ea typeface="Univers 57 Condensed" charset="0"/>
                          <a:cs typeface="Univers 57 Condensed" charset="0"/>
                        </a:rPr>
                        <a:t>which</a:t>
                      </a:r>
                      <a:r>
                        <a:rPr lang="fi-FI" sz="1800" b="0" i="0" kern="1200" dirty="0" smtClean="0">
                          <a:solidFill>
                            <a:schemeClr val="tx1"/>
                          </a:solidFill>
                          <a:effectLst/>
                          <a:latin typeface="Univers 57 Condensed" charset="0"/>
                          <a:ea typeface="Univers 57 Condensed" charset="0"/>
                          <a:cs typeface="Univers 57 Condensed" charset="0"/>
                        </a:rPr>
                        <a:t> the </a:t>
                      </a:r>
                      <a:r>
                        <a:rPr lang="fi-FI" sz="1800" b="0" i="0" kern="1200" dirty="0" err="1" smtClean="0">
                          <a:solidFill>
                            <a:schemeClr val="tx1"/>
                          </a:solidFill>
                          <a:effectLst/>
                          <a:latin typeface="Univers 57 Condensed" charset="0"/>
                          <a:ea typeface="Univers 57 Condensed" charset="0"/>
                          <a:cs typeface="Univers 57 Condensed" charset="0"/>
                        </a:rPr>
                        <a:t>ball</a:t>
                      </a:r>
                      <a:r>
                        <a:rPr lang="fi-FI" sz="1800" b="0" i="0" kern="1200" dirty="0" smtClean="0">
                          <a:solidFill>
                            <a:schemeClr val="tx1"/>
                          </a:solidFill>
                          <a:effectLst/>
                          <a:latin typeface="Univers 57 Condensed" charset="0"/>
                          <a:ea typeface="Univers 57 Condensed" charset="0"/>
                          <a:cs typeface="Univers 57 Condensed" charset="0"/>
                        </a:rPr>
                        <a:t> is </a:t>
                      </a:r>
                      <a:r>
                        <a:rPr lang="fi-FI" sz="1800" b="0" i="0" kern="1200" dirty="0" err="1" smtClean="0">
                          <a:solidFill>
                            <a:schemeClr val="tx1"/>
                          </a:solidFill>
                          <a:effectLst/>
                          <a:latin typeface="Univers 57 Condensed" charset="0"/>
                          <a:ea typeface="Univers 57 Condensed" charset="0"/>
                          <a:cs typeface="Univers 57 Condensed" charset="0"/>
                        </a:rPr>
                        <a:t>located</a:t>
                      </a:r>
                      <a:r>
                        <a:rPr lang="fi-FI" sz="1800" b="0" i="0" kern="1200" dirty="0" smtClean="0">
                          <a:solidFill>
                            <a:schemeClr val="tx1"/>
                          </a:solidFill>
                          <a:effectLst/>
                          <a:latin typeface="Univers 57 Condensed" charset="0"/>
                          <a:ea typeface="Univers 57 Condensed" charset="0"/>
                          <a:cs typeface="Univers 57 Condensed" charset="0"/>
                        </a:rPr>
                        <a:t> is </a:t>
                      </a:r>
                      <a:r>
                        <a:rPr lang="fi-FI" sz="1800" b="0" i="0" kern="1200" dirty="0" err="1" smtClean="0">
                          <a:solidFill>
                            <a:schemeClr val="tx1"/>
                          </a:solidFill>
                          <a:effectLst/>
                          <a:latin typeface="Univers 57 Condensed" charset="0"/>
                          <a:ea typeface="Univers 57 Condensed" charset="0"/>
                          <a:cs typeface="Univers 57 Condensed" charset="0"/>
                        </a:rPr>
                        <a:t>called</a:t>
                      </a:r>
                      <a:r>
                        <a:rPr lang="fi-FI" sz="1800" b="0" i="0" kern="1200" dirty="0" smtClean="0">
                          <a:solidFill>
                            <a:schemeClr val="tx1"/>
                          </a:solidFill>
                          <a:effectLst/>
                          <a:latin typeface="Univers 57 Condensed" charset="0"/>
                          <a:ea typeface="Univers 57 Condensed" charset="0"/>
                          <a:cs typeface="Univers 57 Condensed" charset="0"/>
                        </a:rPr>
                        <a:t> the "</a:t>
                      </a:r>
                      <a:r>
                        <a:rPr lang="fi-FI" sz="1800" b="0" i="0" kern="1200" dirty="0" err="1" smtClean="0">
                          <a:solidFill>
                            <a:schemeClr val="tx1"/>
                          </a:solidFill>
                          <a:effectLst/>
                          <a:latin typeface="Univers 57 Condensed" charset="0"/>
                          <a:ea typeface="Univers 57 Condensed" charset="0"/>
                          <a:cs typeface="Univers 57 Condensed" charset="0"/>
                        </a:rPr>
                        <a:t>ball-side</a:t>
                      </a:r>
                      <a:r>
                        <a:rPr lang="fi-FI" sz="1800" b="0" i="0" kern="1200" dirty="0" smtClean="0">
                          <a:solidFill>
                            <a:schemeClr val="tx1"/>
                          </a:solidFill>
                          <a:effectLst/>
                          <a:latin typeface="Univers 57 Condensed" charset="0"/>
                          <a:ea typeface="Univers 57 Condensed" charset="0"/>
                          <a:cs typeface="Univers 57 Condensed" charset="0"/>
                        </a:rPr>
                        <a:t>". </a:t>
                      </a:r>
                      <a:endParaRPr lang="fi-FI" b="0" i="0" dirty="0" smtClean="0">
                        <a:latin typeface="Univers 57 Condensed" charset="0"/>
                        <a:ea typeface="Univers 57 Condensed" charset="0"/>
                        <a:cs typeface="Univers 57 Condensed"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Tekstiruutu 3"/>
          <p:cNvSpPr txBox="1"/>
          <p:nvPr/>
        </p:nvSpPr>
        <p:spPr>
          <a:xfrm>
            <a:off x="126553" y="6299200"/>
            <a:ext cx="2098487" cy="369332"/>
          </a:xfrm>
          <a:prstGeom prst="rect">
            <a:avLst/>
          </a:prstGeom>
          <a:noFill/>
        </p:spPr>
        <p:txBody>
          <a:bodyPr wrap="square" rtlCol="0">
            <a:spAutoFit/>
          </a:bodyPr>
          <a:lstStyle/>
          <a:p>
            <a:r>
              <a:rPr lang="en-GB" dirty="0" smtClean="0"/>
              <a:t>HSB / page 187-188</a:t>
            </a:r>
            <a:endParaRPr lang="en-GB" dirty="0"/>
          </a:p>
        </p:txBody>
      </p:sp>
    </p:spTree>
    <p:extLst>
      <p:ext uri="{BB962C8B-B14F-4D97-AF65-F5344CB8AC3E}">
        <p14:creationId xmlns:p14="http://schemas.microsoft.com/office/powerpoint/2010/main" val="142867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txBox="1">
            <a:spLocks/>
          </p:cNvSpPr>
          <p:nvPr/>
        </p:nvSpPr>
        <p:spPr bwMode="auto">
          <a:xfrm>
            <a:off x="126553" y="308446"/>
            <a:ext cx="8314998" cy="719138"/>
          </a:xfrm>
          <a:prstGeom prst="rect">
            <a:avLst/>
          </a:prstGeom>
          <a:noFill/>
          <a:ln w="9525">
            <a:noFill/>
            <a:miter lim="800000"/>
            <a:headEnd/>
            <a:tailEnd/>
          </a:ln>
        </p:spPr>
        <p:txBody>
          <a:bodyPr/>
          <a:lstStyle/>
          <a:p>
            <a:r>
              <a:rPr lang="fr-CH" sz="2400" b="1" dirty="0" smtClean="0">
                <a:solidFill>
                  <a:schemeClr val="bg1"/>
                </a:solidFill>
                <a:latin typeface="Fiba"/>
                <a:cs typeface="Fiba"/>
              </a:rPr>
              <a:t>TERMINOLOGY 4</a:t>
            </a:r>
            <a:endParaRPr lang="en-US" sz="2400" b="1" dirty="0">
              <a:solidFill>
                <a:schemeClr val="bg1"/>
              </a:solidFill>
              <a:latin typeface="Fiba"/>
              <a:cs typeface="Fiba"/>
            </a:endParaRPr>
          </a:p>
        </p:txBody>
      </p:sp>
      <p:graphicFrame>
        <p:nvGraphicFramePr>
          <p:cNvPr id="6" name="Group 97"/>
          <p:cNvGraphicFramePr>
            <a:graphicFrameLocks noGrp="1"/>
          </p:cNvGraphicFramePr>
          <p:nvPr>
            <p:extLst>
              <p:ext uri="{D42A27DB-BD31-4B8C-83A1-F6EECF244321}">
                <p14:modId xmlns:p14="http://schemas.microsoft.com/office/powerpoint/2010/main" val="103897345"/>
              </p:ext>
            </p:extLst>
          </p:nvPr>
        </p:nvGraphicFramePr>
        <p:xfrm>
          <a:off x="144864" y="1578477"/>
          <a:ext cx="8804771" cy="4789033"/>
        </p:xfrm>
        <a:graphic>
          <a:graphicData uri="http://schemas.openxmlformats.org/drawingml/2006/table">
            <a:tbl>
              <a:tblPr/>
              <a:tblGrid>
                <a:gridCol w="2418958"/>
                <a:gridCol w="6385813"/>
              </a:tblGrid>
              <a:tr h="592655">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400" b="0" i="0" u="none" strike="noStrike" cap="none" normalizeH="0" baseline="0" dirty="0" smtClean="0">
                          <a:ln>
                            <a:noFill/>
                          </a:ln>
                          <a:solidFill>
                            <a:schemeClr val="bg1"/>
                          </a:solidFill>
                          <a:effectLst/>
                          <a:latin typeface="Univers 57 Condensed" charset="0"/>
                          <a:ea typeface="Univers 57 Condensed" charset="0"/>
                          <a:cs typeface="Univers 57 Condensed" charset="0"/>
                        </a:rPr>
                        <a:t>Opposite side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lang="fi-FI" sz="1800" b="0" i="0" kern="1200" dirty="0" err="1" smtClean="0">
                          <a:solidFill>
                            <a:schemeClr val="tx1"/>
                          </a:solidFill>
                          <a:effectLst/>
                          <a:latin typeface="Univers 57 Condensed" charset="0"/>
                          <a:ea typeface="Univers 57 Condensed" charset="0"/>
                          <a:cs typeface="Univers 57 Condensed" charset="0"/>
                        </a:rPr>
                        <a:t>This</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refers</a:t>
                      </a:r>
                      <a:r>
                        <a:rPr lang="fi-FI" sz="1800" b="0" i="0" kern="1200" dirty="0" smtClean="0">
                          <a:solidFill>
                            <a:schemeClr val="tx1"/>
                          </a:solidFill>
                          <a:effectLst/>
                          <a:latin typeface="Univers 57 Condensed" charset="0"/>
                          <a:ea typeface="Univers 57 Condensed" charset="0"/>
                          <a:cs typeface="Univers 57 Condensed" charset="0"/>
                        </a:rPr>
                        <a:t> to the side of the playing </a:t>
                      </a:r>
                      <a:r>
                        <a:rPr lang="fi-FI" sz="1800" b="0" i="0" kern="1200" dirty="0" err="1" smtClean="0">
                          <a:solidFill>
                            <a:schemeClr val="tx1"/>
                          </a:solidFill>
                          <a:effectLst/>
                          <a:latin typeface="Univers 57 Condensed" charset="0"/>
                          <a:ea typeface="Univers 57 Condensed" charset="0"/>
                          <a:cs typeface="Univers 57 Condensed" charset="0"/>
                        </a:rPr>
                        <a:t>court</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which</a:t>
                      </a:r>
                      <a:r>
                        <a:rPr lang="fi-FI" sz="1800" b="0" i="0" kern="1200" dirty="0" smtClean="0">
                          <a:solidFill>
                            <a:schemeClr val="tx1"/>
                          </a:solidFill>
                          <a:effectLst/>
                          <a:latin typeface="Univers 57 Condensed" charset="0"/>
                          <a:ea typeface="Univers 57 Condensed" charset="0"/>
                          <a:cs typeface="Univers 57 Condensed" charset="0"/>
                        </a:rPr>
                        <a:t> is </a:t>
                      </a:r>
                      <a:r>
                        <a:rPr lang="fi-FI" sz="1800" b="0" i="0" kern="1200" dirty="0" err="1" smtClean="0">
                          <a:solidFill>
                            <a:schemeClr val="tx1"/>
                          </a:solidFill>
                          <a:effectLst/>
                          <a:latin typeface="Univers 57 Condensed" charset="0"/>
                          <a:ea typeface="Univers 57 Condensed" charset="0"/>
                          <a:cs typeface="Univers 57 Condensed" charset="0"/>
                        </a:rPr>
                        <a:t>furthest</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away</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from</a:t>
                      </a:r>
                      <a:r>
                        <a:rPr lang="fi-FI" sz="1800" b="0" i="0" kern="1200" dirty="0" smtClean="0">
                          <a:solidFill>
                            <a:schemeClr val="tx1"/>
                          </a:solidFill>
                          <a:effectLst/>
                          <a:latin typeface="Univers 57 Condensed" charset="0"/>
                          <a:ea typeface="Univers 57 Condensed" charset="0"/>
                          <a:cs typeface="Univers 57 Condensed" charset="0"/>
                        </a:rPr>
                        <a:t> the </a:t>
                      </a:r>
                      <a:r>
                        <a:rPr lang="fi-FI" sz="1800" b="0" i="0" kern="1200" dirty="0" err="1" smtClean="0">
                          <a:solidFill>
                            <a:schemeClr val="tx1"/>
                          </a:solidFill>
                          <a:effectLst/>
                          <a:latin typeface="Univers 57 Condensed" charset="0"/>
                          <a:ea typeface="Univers 57 Condensed" charset="0"/>
                          <a:cs typeface="Univers 57 Condensed" charset="0"/>
                        </a:rPr>
                        <a:t>scorer's</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table</a:t>
                      </a:r>
                      <a:r>
                        <a:rPr lang="fi-FI" sz="1800" b="0" i="0" kern="1200" dirty="0" smtClean="0">
                          <a:solidFill>
                            <a:schemeClr val="tx1"/>
                          </a:solidFill>
                          <a:effectLst/>
                          <a:latin typeface="Univers 57 Condensed" charset="0"/>
                          <a:ea typeface="Univers 57 Condensed" charset="0"/>
                          <a:cs typeface="Univers 57 Condensed" charset="0"/>
                        </a:rPr>
                        <a:t> </a:t>
                      </a:r>
                      <a:endParaRPr lang="fi-FI" sz="1800" b="0" i="0" dirty="0" smtClean="0">
                        <a:latin typeface="Univers 57 Condensed" charset="0"/>
                        <a:ea typeface="Univers 57 Condensed" charset="0"/>
                        <a:cs typeface="Univers 57 Condensed"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655">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400" b="0" i="0" u="none" strike="noStrike" cap="none" normalizeH="0" baseline="0" dirty="0" smtClean="0">
                          <a:ln>
                            <a:noFill/>
                          </a:ln>
                          <a:solidFill>
                            <a:schemeClr val="bg1"/>
                          </a:solidFill>
                          <a:effectLst/>
                          <a:latin typeface="Univers 57 Condensed" charset="0"/>
                          <a:ea typeface="Univers 57 Condensed" charset="0"/>
                          <a:cs typeface="Univers 57 Condensed" charset="0"/>
                        </a:rPr>
                        <a:t>Strong side (SS)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dirty="0" smtClean="0">
                          <a:ln>
                            <a:noFill/>
                          </a:ln>
                          <a:solidFill>
                            <a:schemeClr val="tx1"/>
                          </a:solidFill>
                          <a:effectLst/>
                          <a:latin typeface="Univers 57 Condensed" charset="0"/>
                          <a:ea typeface="Univers 57 Condensed" charset="0"/>
                          <a:cs typeface="Univers 57 Condensed" charset="0"/>
                        </a:rPr>
                        <a:t>Side of the court where are Lead &amp; Trail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804">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400" b="0" i="0" u="none" strike="noStrike" cap="none" normalizeH="0" baseline="0" dirty="0" smtClean="0">
                          <a:ln>
                            <a:noFill/>
                          </a:ln>
                          <a:solidFill>
                            <a:schemeClr val="bg1"/>
                          </a:solidFill>
                          <a:effectLst/>
                          <a:latin typeface="Univers 57 Condensed" charset="0"/>
                          <a:ea typeface="Univers 57 Condensed" charset="0"/>
                          <a:cs typeface="Univers 57 Condensed" charset="0"/>
                        </a:rPr>
                        <a:t>Weak side (WS)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dirty="0" smtClean="0">
                          <a:ln>
                            <a:noFill/>
                          </a:ln>
                          <a:solidFill>
                            <a:schemeClr val="tx1"/>
                          </a:solidFill>
                          <a:effectLst/>
                          <a:latin typeface="Univers 57 Condensed" charset="0"/>
                          <a:ea typeface="Univers 57 Condensed" charset="0"/>
                          <a:cs typeface="Univers 57 Condensed" charset="0"/>
                        </a:rPr>
                        <a:t>Side of the court where is Center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432">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400" b="0" i="0" u="none" strike="noStrike" cap="none" normalizeH="0" baseline="0" dirty="0" smtClean="0">
                          <a:ln>
                            <a:noFill/>
                          </a:ln>
                          <a:solidFill>
                            <a:schemeClr val="bg1"/>
                          </a:solidFill>
                          <a:effectLst/>
                          <a:latin typeface="Univers 57 Condensed" charset="0"/>
                          <a:ea typeface="Univers 57 Condensed" charset="0"/>
                          <a:cs typeface="Univers 57 Condensed" charset="0"/>
                        </a:rPr>
                        <a:t>Close down (CD)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dirty="0" smtClean="0">
                          <a:ln>
                            <a:noFill/>
                          </a:ln>
                          <a:solidFill>
                            <a:schemeClr val="tx1"/>
                          </a:solidFill>
                          <a:effectLst/>
                          <a:latin typeface="Univers 57 Condensed" charset="0"/>
                          <a:ea typeface="Univers 57 Condensed" charset="0"/>
                          <a:cs typeface="Univers 57 Condensed" charset="0"/>
                        </a:rPr>
                        <a:t>The position of the Lead where he should move before actual rotation starts.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655">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400" b="0" i="0" u="none" strike="noStrike" cap="none" normalizeH="0" baseline="0" dirty="0" smtClean="0">
                          <a:ln>
                            <a:noFill/>
                          </a:ln>
                          <a:solidFill>
                            <a:schemeClr val="bg1"/>
                          </a:solidFill>
                          <a:effectLst/>
                          <a:latin typeface="Univers 57 Condensed" charset="0"/>
                          <a:ea typeface="Univers 57 Condensed" charset="0"/>
                          <a:cs typeface="Univers 57 Condensed" charset="0"/>
                        </a:rPr>
                        <a:t>Switch (SW)</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r>
                        <a:rPr lang="fi-FI" sz="1800" b="0" i="0" kern="1200" dirty="0" err="1" smtClean="0">
                          <a:solidFill>
                            <a:schemeClr val="tx1"/>
                          </a:solidFill>
                          <a:effectLst/>
                          <a:latin typeface="Univers 57 Condensed" charset="0"/>
                          <a:ea typeface="Univers 57 Condensed" charset="0"/>
                          <a:cs typeface="Univers 57 Condensed" charset="0"/>
                        </a:rPr>
                        <a:t>This</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refers</a:t>
                      </a:r>
                      <a:r>
                        <a:rPr lang="fi-FI" sz="1800" b="0" i="0" kern="1200" dirty="0" smtClean="0">
                          <a:solidFill>
                            <a:schemeClr val="tx1"/>
                          </a:solidFill>
                          <a:effectLst/>
                          <a:latin typeface="Univers 57 Condensed" charset="0"/>
                          <a:ea typeface="Univers 57 Condensed" charset="0"/>
                          <a:cs typeface="Univers 57 Condensed" charset="0"/>
                        </a:rPr>
                        <a:t> to a </a:t>
                      </a:r>
                      <a:r>
                        <a:rPr lang="fi-FI" sz="1800" b="0" i="0" kern="1200" dirty="0" err="1" smtClean="0">
                          <a:solidFill>
                            <a:schemeClr val="tx1"/>
                          </a:solidFill>
                          <a:effectLst/>
                          <a:latin typeface="Univers 57 Condensed" charset="0"/>
                          <a:ea typeface="Univers 57 Condensed" charset="0"/>
                          <a:cs typeface="Univers 57 Condensed" charset="0"/>
                        </a:rPr>
                        <a:t>dead</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ball</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situation</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when</a:t>
                      </a:r>
                      <a:r>
                        <a:rPr lang="fi-FI" sz="1800" b="0" i="0" kern="1200" dirty="0" smtClean="0">
                          <a:solidFill>
                            <a:schemeClr val="tx1"/>
                          </a:solidFill>
                          <a:effectLst/>
                          <a:latin typeface="Univers 57 Condensed" charset="0"/>
                          <a:ea typeface="Univers 57 Condensed" charset="0"/>
                          <a:cs typeface="Univers 57 Condensed" charset="0"/>
                        </a:rPr>
                        <a:t> the </a:t>
                      </a:r>
                      <a:r>
                        <a:rPr lang="fi-FI" sz="1800" b="0" i="0" kern="1200" dirty="0" err="1" smtClean="0">
                          <a:solidFill>
                            <a:schemeClr val="tx1"/>
                          </a:solidFill>
                          <a:effectLst/>
                          <a:latin typeface="Univers 57 Condensed" charset="0"/>
                          <a:ea typeface="Univers 57 Condensed" charset="0"/>
                          <a:cs typeface="Univers 57 Condensed" charset="0"/>
                        </a:rPr>
                        <a:t>calling</a:t>
                      </a:r>
                      <a:r>
                        <a:rPr lang="fi-FI" sz="1800" b="0" i="0" kern="1200" dirty="0" smtClean="0">
                          <a:solidFill>
                            <a:schemeClr val="tx1"/>
                          </a:solidFill>
                          <a:effectLst/>
                          <a:latin typeface="Univers 57 Condensed" charset="0"/>
                          <a:ea typeface="Univers 57 Condensed" charset="0"/>
                          <a:cs typeface="Univers 57 Condensed" charset="0"/>
                        </a:rPr>
                        <a:t> of a </a:t>
                      </a:r>
                      <a:r>
                        <a:rPr lang="fi-FI" sz="1800" b="0" i="0" kern="1200" dirty="0" err="1" smtClean="0">
                          <a:solidFill>
                            <a:schemeClr val="tx1"/>
                          </a:solidFill>
                          <a:effectLst/>
                          <a:latin typeface="Univers 57 Condensed" charset="0"/>
                          <a:ea typeface="Univers 57 Condensed" charset="0"/>
                          <a:cs typeface="Univers 57 Condensed" charset="0"/>
                        </a:rPr>
                        <a:t>foul</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necessitates</a:t>
                      </a:r>
                      <a:r>
                        <a:rPr lang="fi-FI" sz="1800" b="0" i="0" kern="1200" dirty="0" smtClean="0">
                          <a:solidFill>
                            <a:schemeClr val="tx1"/>
                          </a:solidFill>
                          <a:effectLst/>
                          <a:latin typeface="Univers 57 Condensed" charset="0"/>
                          <a:ea typeface="Univers 57 Condensed" charset="0"/>
                          <a:cs typeface="Univers 57 Condensed" charset="0"/>
                        </a:rPr>
                        <a:t> a </a:t>
                      </a:r>
                      <a:r>
                        <a:rPr lang="fi-FI" sz="1800" b="0" i="0" kern="1200" dirty="0" err="1" smtClean="0">
                          <a:solidFill>
                            <a:schemeClr val="tx1"/>
                          </a:solidFill>
                          <a:effectLst/>
                          <a:latin typeface="Univers 57 Condensed" charset="0"/>
                          <a:ea typeface="Univers 57 Condensed" charset="0"/>
                          <a:cs typeface="Univers 57 Condensed" charset="0"/>
                        </a:rPr>
                        <a:t>switch</a:t>
                      </a:r>
                      <a:r>
                        <a:rPr lang="fi-FI" sz="1800" b="0" i="0" kern="1200" dirty="0" smtClean="0">
                          <a:solidFill>
                            <a:schemeClr val="tx1"/>
                          </a:solidFill>
                          <a:effectLst/>
                          <a:latin typeface="Univers 57 Condensed" charset="0"/>
                          <a:ea typeface="Univers 57 Condensed" charset="0"/>
                          <a:cs typeface="Univers 57 Condensed" charset="0"/>
                        </a:rPr>
                        <a:t> in position </a:t>
                      </a:r>
                      <a:r>
                        <a:rPr lang="fi-FI" sz="1800" b="0" i="0" kern="1200" dirty="0" err="1" smtClean="0">
                          <a:solidFill>
                            <a:schemeClr val="tx1"/>
                          </a:solidFill>
                          <a:effectLst/>
                          <a:latin typeface="Univers 57 Condensed" charset="0"/>
                          <a:ea typeface="Univers 57 Condensed" charset="0"/>
                          <a:cs typeface="Univers 57 Condensed" charset="0"/>
                        </a:rPr>
                        <a:t>by</a:t>
                      </a:r>
                      <a:r>
                        <a:rPr lang="fi-FI" sz="1800" b="0" i="0" kern="1200" dirty="0" smtClean="0">
                          <a:solidFill>
                            <a:schemeClr val="tx1"/>
                          </a:solidFill>
                          <a:effectLst/>
                          <a:latin typeface="Univers 57 Condensed" charset="0"/>
                          <a:ea typeface="Univers 57 Condensed" charset="0"/>
                          <a:cs typeface="Univers 57 Condensed" charset="0"/>
                        </a:rPr>
                        <a:t> the </a:t>
                      </a:r>
                      <a:r>
                        <a:rPr lang="fi-FI" sz="1800" b="0" i="0" kern="1200" dirty="0" err="1" smtClean="0">
                          <a:solidFill>
                            <a:schemeClr val="tx1"/>
                          </a:solidFill>
                          <a:effectLst/>
                          <a:latin typeface="Univers 57 Condensed" charset="0"/>
                          <a:ea typeface="Univers 57 Condensed" charset="0"/>
                          <a:cs typeface="Univers 57 Condensed" charset="0"/>
                        </a:rPr>
                        <a:t>officials</a:t>
                      </a:r>
                      <a:r>
                        <a:rPr lang="fi-FI" sz="1800" b="0" i="0" kern="1200" dirty="0" smtClean="0">
                          <a:solidFill>
                            <a:schemeClr val="tx1"/>
                          </a:solidFill>
                          <a:effectLst/>
                          <a:latin typeface="Univers 57 Condensed" charset="0"/>
                          <a:ea typeface="Univers 57 Condensed" charset="0"/>
                          <a:cs typeface="Univers 57 Condensed" charset="0"/>
                        </a:rPr>
                        <a:t>.</a:t>
                      </a:r>
                      <a:br>
                        <a:rPr lang="fi-FI" sz="1800" b="0" i="0" kern="1200" dirty="0" smtClean="0">
                          <a:solidFill>
                            <a:schemeClr val="tx1"/>
                          </a:solidFill>
                          <a:effectLst/>
                          <a:latin typeface="Univers 57 Condensed" charset="0"/>
                          <a:ea typeface="Univers 57 Condensed" charset="0"/>
                          <a:cs typeface="Univers 57 Condensed" charset="0"/>
                        </a:rPr>
                      </a:br>
                      <a:r>
                        <a:rPr lang="fi-FI" sz="1800" b="0" i="0" kern="1200" dirty="0" smtClean="0">
                          <a:solidFill>
                            <a:schemeClr val="tx1"/>
                          </a:solidFill>
                          <a:effectLst/>
                          <a:latin typeface="Univers 57 Condensed" charset="0"/>
                          <a:ea typeface="Univers 57 Condensed" charset="0"/>
                          <a:cs typeface="Univers 57 Condensed" charset="0"/>
                        </a:rPr>
                        <a:t>The </a:t>
                      </a:r>
                      <a:r>
                        <a:rPr lang="fi-FI" sz="1800" b="0" i="0" kern="1200" dirty="0" err="1" smtClean="0">
                          <a:solidFill>
                            <a:schemeClr val="tx1"/>
                          </a:solidFill>
                          <a:effectLst/>
                          <a:latin typeface="Univers 57 Condensed" charset="0"/>
                          <a:ea typeface="Univers 57 Condensed" charset="0"/>
                          <a:cs typeface="Univers 57 Condensed" charset="0"/>
                        </a:rPr>
                        <a:t>official</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who</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calls</a:t>
                      </a:r>
                      <a:r>
                        <a:rPr lang="fi-FI" sz="1800" b="0" i="0" kern="1200" dirty="0" smtClean="0">
                          <a:solidFill>
                            <a:schemeClr val="tx1"/>
                          </a:solidFill>
                          <a:effectLst/>
                          <a:latin typeface="Univers 57 Condensed" charset="0"/>
                          <a:ea typeface="Univers 57 Condensed" charset="0"/>
                          <a:cs typeface="Univers 57 Condensed" charset="0"/>
                        </a:rPr>
                        <a:t> the </a:t>
                      </a:r>
                      <a:r>
                        <a:rPr lang="fi-FI" sz="1800" b="0" i="0" kern="1200" dirty="0" err="1" smtClean="0">
                          <a:solidFill>
                            <a:schemeClr val="tx1"/>
                          </a:solidFill>
                          <a:effectLst/>
                          <a:latin typeface="Univers 57 Condensed" charset="0"/>
                          <a:ea typeface="Univers 57 Condensed" charset="0"/>
                          <a:cs typeface="Univers 57 Condensed" charset="0"/>
                        </a:rPr>
                        <a:t>foul</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always</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moves</a:t>
                      </a:r>
                      <a:r>
                        <a:rPr lang="fi-FI" sz="1800" b="0" i="0" kern="1200" dirty="0" smtClean="0">
                          <a:solidFill>
                            <a:schemeClr val="tx1"/>
                          </a:solidFill>
                          <a:effectLst/>
                          <a:latin typeface="Univers 57 Condensed" charset="0"/>
                          <a:ea typeface="Univers 57 Condensed" charset="0"/>
                          <a:cs typeface="Univers 57 Condensed" charset="0"/>
                        </a:rPr>
                        <a:t> to the </a:t>
                      </a:r>
                      <a:r>
                        <a:rPr lang="fi-FI" sz="1800" b="0" i="0" kern="1200" dirty="0" err="1" smtClean="0">
                          <a:solidFill>
                            <a:schemeClr val="tx1"/>
                          </a:solidFill>
                          <a:effectLst/>
                          <a:latin typeface="Univers 57 Condensed" charset="0"/>
                          <a:ea typeface="Univers 57 Condensed" charset="0"/>
                          <a:cs typeface="Univers 57 Condensed" charset="0"/>
                        </a:rPr>
                        <a:t>opposite</a:t>
                      </a:r>
                      <a:r>
                        <a:rPr lang="fi-FI" sz="1800" b="0" i="0" kern="1200" dirty="0" smtClean="0">
                          <a:solidFill>
                            <a:schemeClr val="tx1"/>
                          </a:solidFill>
                          <a:effectLst/>
                          <a:latin typeface="Univers 57 Condensed" charset="0"/>
                          <a:ea typeface="Univers 57 Condensed" charset="0"/>
                          <a:cs typeface="Univers 57 Condensed" charset="0"/>
                        </a:rPr>
                        <a:t> side </a:t>
                      </a:r>
                      <a:r>
                        <a:rPr lang="fi-FI" sz="1800" b="0" i="0" kern="1200" dirty="0" err="1" smtClean="0">
                          <a:solidFill>
                            <a:schemeClr val="tx1"/>
                          </a:solidFill>
                          <a:effectLst/>
                          <a:latin typeface="Univers 57 Condensed" charset="0"/>
                          <a:ea typeface="Univers 57 Condensed" charset="0"/>
                          <a:cs typeface="Univers 57 Condensed" charset="0"/>
                        </a:rPr>
                        <a:t>after</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reporting</a:t>
                      </a:r>
                      <a:r>
                        <a:rPr lang="fi-FI" sz="1800" b="0" i="0" kern="1200" dirty="0" smtClean="0">
                          <a:solidFill>
                            <a:schemeClr val="tx1"/>
                          </a:solidFill>
                          <a:effectLst/>
                          <a:latin typeface="Univers 57 Condensed" charset="0"/>
                          <a:ea typeface="Univers 57 Condensed" charset="0"/>
                          <a:cs typeface="Univers 57 Condensed" charset="0"/>
                        </a:rPr>
                        <a:t> the </a:t>
                      </a:r>
                      <a:r>
                        <a:rPr lang="fi-FI" sz="1800" b="0" i="0" kern="1200" dirty="0" err="1" smtClean="0">
                          <a:solidFill>
                            <a:schemeClr val="tx1"/>
                          </a:solidFill>
                          <a:effectLst/>
                          <a:latin typeface="Univers 57 Condensed" charset="0"/>
                          <a:ea typeface="Univers 57 Condensed" charset="0"/>
                          <a:cs typeface="Univers 57 Condensed" charset="0"/>
                        </a:rPr>
                        <a:t>foul</a:t>
                      </a:r>
                      <a:r>
                        <a:rPr lang="fi-FI" sz="1800" b="0" i="0" kern="1200" dirty="0" smtClean="0">
                          <a:solidFill>
                            <a:schemeClr val="tx1"/>
                          </a:solidFill>
                          <a:effectLst/>
                          <a:latin typeface="Univers 57 Condensed" charset="0"/>
                          <a:ea typeface="Univers 57 Condensed" charset="0"/>
                          <a:cs typeface="Univers 57 Condensed" charset="0"/>
                        </a:rPr>
                        <a:t> to the </a:t>
                      </a:r>
                      <a:r>
                        <a:rPr lang="fi-FI" sz="1800" b="0" i="0" kern="1200" dirty="0" err="1" smtClean="0">
                          <a:solidFill>
                            <a:schemeClr val="tx1"/>
                          </a:solidFill>
                          <a:effectLst/>
                          <a:latin typeface="Univers 57 Condensed" charset="0"/>
                          <a:ea typeface="Univers 57 Condensed" charset="0"/>
                          <a:cs typeface="Univers 57 Condensed" charset="0"/>
                        </a:rPr>
                        <a:t>scorer’s</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table</a:t>
                      </a:r>
                      <a:r>
                        <a:rPr lang="fi-FI" sz="1800" b="0" i="0" kern="1200" dirty="0" smtClean="0">
                          <a:solidFill>
                            <a:schemeClr val="tx1"/>
                          </a:solidFill>
                          <a:effectLst/>
                          <a:latin typeface="Univers 57 Condensed" charset="0"/>
                          <a:ea typeface="Univers 57 Condensed" charset="0"/>
                          <a:cs typeface="Univers 57 Condensed" charset="0"/>
                        </a:rPr>
                        <a:t>. </a:t>
                      </a:r>
                      <a:endParaRPr lang="fi-FI" b="0" i="0" dirty="0" smtClean="0">
                        <a:latin typeface="Univers 57 Condensed" charset="0"/>
                        <a:ea typeface="Univers 57 Condensed" charset="0"/>
                        <a:cs typeface="Univers 57 Condensed" charset="0"/>
                      </a:endParaRPr>
                    </a:p>
                    <a:p>
                      <a:r>
                        <a:rPr lang="fi-FI" sz="1800" b="0" i="0" kern="1200" dirty="0" err="1" smtClean="0">
                          <a:solidFill>
                            <a:schemeClr val="tx1"/>
                          </a:solidFill>
                          <a:effectLst/>
                          <a:latin typeface="Univers 57 Condensed" charset="0"/>
                          <a:ea typeface="Univers 57 Condensed" charset="0"/>
                          <a:cs typeface="Univers 57 Condensed" charset="0"/>
                        </a:rPr>
                        <a:t>Whenever</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there</a:t>
                      </a:r>
                      <a:r>
                        <a:rPr lang="fi-FI" sz="1800" b="0" i="0" kern="1200" dirty="0" smtClean="0">
                          <a:solidFill>
                            <a:schemeClr val="tx1"/>
                          </a:solidFill>
                          <a:effectLst/>
                          <a:latin typeface="Univers 57 Condensed" charset="0"/>
                          <a:ea typeface="Univers 57 Condensed" charset="0"/>
                          <a:cs typeface="Univers 57 Condensed" charset="0"/>
                        </a:rPr>
                        <a:t> is a </a:t>
                      </a:r>
                      <a:r>
                        <a:rPr lang="fi-FI" sz="1800" b="0" i="0" kern="1200" dirty="0" err="1" smtClean="0">
                          <a:solidFill>
                            <a:schemeClr val="tx1"/>
                          </a:solidFill>
                          <a:effectLst/>
                          <a:latin typeface="Univers 57 Condensed" charset="0"/>
                          <a:ea typeface="Univers 57 Condensed" charset="0"/>
                          <a:cs typeface="Univers 57 Condensed" charset="0"/>
                        </a:rPr>
                        <a:t>throw-in</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situation</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two</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officials</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are</a:t>
                      </a:r>
                      <a:r>
                        <a:rPr lang="fi-FI" sz="1800" b="0" i="0" kern="1200" dirty="0" smtClean="0">
                          <a:solidFill>
                            <a:schemeClr val="tx1"/>
                          </a:solidFill>
                          <a:effectLst/>
                          <a:latin typeface="Univers 57 Condensed" charset="0"/>
                          <a:ea typeface="Univers 57 Condensed" charset="0"/>
                          <a:cs typeface="Univers 57 Condensed" charset="0"/>
                        </a:rPr>
                        <a:t> </a:t>
                      </a:r>
                      <a:r>
                        <a:rPr lang="fi-FI" sz="1800" b="0" i="0" kern="1200" dirty="0" err="1" smtClean="0">
                          <a:solidFill>
                            <a:schemeClr val="tx1"/>
                          </a:solidFill>
                          <a:effectLst/>
                          <a:latin typeface="Univers 57 Condensed" charset="0"/>
                          <a:ea typeface="Univers 57 Condensed" charset="0"/>
                          <a:cs typeface="Univers 57 Condensed" charset="0"/>
                        </a:rPr>
                        <a:t>always</a:t>
                      </a:r>
                      <a:r>
                        <a:rPr lang="fi-FI" sz="1800" b="0" i="0" kern="1200" dirty="0" smtClean="0">
                          <a:solidFill>
                            <a:schemeClr val="tx1"/>
                          </a:solidFill>
                          <a:effectLst/>
                          <a:latin typeface="Univers 57 Condensed" charset="0"/>
                          <a:ea typeface="Univers 57 Condensed" charset="0"/>
                          <a:cs typeface="Univers 57 Condensed" charset="0"/>
                        </a:rPr>
                        <a:t> on the </a:t>
                      </a:r>
                      <a:r>
                        <a:rPr lang="fi-FI" sz="1800" b="0" i="0" kern="1200" dirty="0" err="1" smtClean="0">
                          <a:solidFill>
                            <a:schemeClr val="tx1"/>
                          </a:solidFill>
                          <a:effectLst/>
                          <a:latin typeface="Univers 57 Condensed" charset="0"/>
                          <a:ea typeface="Univers 57 Condensed" charset="0"/>
                          <a:cs typeface="Univers 57 Condensed" charset="0"/>
                        </a:rPr>
                        <a:t>ball-side</a:t>
                      </a:r>
                      <a:r>
                        <a:rPr lang="fi-FI" sz="1800" b="0" i="0" kern="1200" dirty="0" smtClean="0">
                          <a:solidFill>
                            <a:schemeClr val="tx1"/>
                          </a:solidFill>
                          <a:effectLst/>
                          <a:latin typeface="Univers 57 Condensed" charset="0"/>
                          <a:ea typeface="Univers 57 Condensed" charset="0"/>
                          <a:cs typeface="Univers 57 Condensed" charset="0"/>
                        </a:rPr>
                        <a:t>. </a:t>
                      </a:r>
                      <a:endParaRPr lang="fi-FI" b="0" i="0" dirty="0" smtClean="0">
                        <a:latin typeface="Univers 57 Condensed" charset="0"/>
                        <a:ea typeface="Univers 57 Condensed" charset="0"/>
                        <a:cs typeface="Univers 57 Condensed"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702">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2400" b="0" i="0" u="none" strike="noStrike" cap="none" normalizeH="0" baseline="0" dirty="0" smtClean="0">
                          <a:ln>
                            <a:noFill/>
                          </a:ln>
                          <a:solidFill>
                            <a:schemeClr val="bg1"/>
                          </a:solidFill>
                          <a:effectLst/>
                          <a:latin typeface="Univers 57 Condensed" charset="0"/>
                          <a:ea typeface="Univers 57 Condensed" charset="0"/>
                          <a:cs typeface="Univers 57 Condensed" charset="0"/>
                        </a:rPr>
                        <a:t>1-2-3 Play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33"/>
                    </a:solid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sz="1800" b="0" i="0" u="none" strike="noStrike" cap="none" normalizeH="0" baseline="0" noProof="0" dirty="0" smtClean="0">
                          <a:ln>
                            <a:noFill/>
                          </a:ln>
                          <a:solidFill>
                            <a:schemeClr val="tx1"/>
                          </a:solidFill>
                          <a:effectLst/>
                          <a:latin typeface="Univers 57 Condensed" charset="0"/>
                          <a:ea typeface="Univers 57 Condensed" charset="0"/>
                          <a:cs typeface="Univers 57 Condensed" charset="0"/>
                        </a:rPr>
                        <a:t>Play situation where L-T-C covers part of the play.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kstiruutu 3"/>
          <p:cNvSpPr txBox="1"/>
          <p:nvPr/>
        </p:nvSpPr>
        <p:spPr>
          <a:xfrm>
            <a:off x="126553" y="6431280"/>
            <a:ext cx="2098487" cy="369332"/>
          </a:xfrm>
          <a:prstGeom prst="rect">
            <a:avLst/>
          </a:prstGeom>
          <a:noFill/>
        </p:spPr>
        <p:txBody>
          <a:bodyPr wrap="square" rtlCol="0">
            <a:spAutoFit/>
          </a:bodyPr>
          <a:lstStyle/>
          <a:p>
            <a:r>
              <a:rPr lang="en-GB" dirty="0" smtClean="0"/>
              <a:t>HSB / page 187-188</a:t>
            </a:r>
            <a:endParaRPr lang="en-GB" dirty="0"/>
          </a:p>
        </p:txBody>
      </p:sp>
    </p:spTree>
    <p:extLst>
      <p:ext uri="{BB962C8B-B14F-4D97-AF65-F5344CB8AC3E}">
        <p14:creationId xmlns:p14="http://schemas.microsoft.com/office/powerpoint/2010/main" val="4243426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court_ver.png"/>
          <p:cNvPicPr>
            <a:picLocks noChangeAspect="1"/>
          </p:cNvPicPr>
          <p:nvPr/>
        </p:nvPicPr>
        <p:blipFill rotWithShape="1">
          <a:blip r:embed="rId3" cstate="screen">
            <a:extLst>
              <a:ext uri="{28A0092B-C50C-407E-A947-70E740481C1C}">
                <a14:useLocalDpi xmlns:a14="http://schemas.microsoft.com/office/drawing/2010/main"/>
              </a:ext>
            </a:extLst>
          </a:blip>
          <a:srcRect t="17855"/>
          <a:stretch/>
        </p:blipFill>
        <p:spPr>
          <a:xfrm>
            <a:off x="1213764" y="1528586"/>
            <a:ext cx="6369900" cy="5222732"/>
          </a:xfrm>
          <a:prstGeom prst="rect">
            <a:avLst/>
          </a:prstGeom>
          <a:ln>
            <a:noFill/>
          </a:ln>
          <a:effectLst>
            <a:outerShdw blurRad="292100" dist="139700" dir="2700000" algn="tl" rotWithShape="0">
              <a:srgbClr val="333333">
                <a:alpha val="65000"/>
              </a:srgbClr>
            </a:outerShdw>
          </a:effectLst>
        </p:spPr>
      </p:pic>
      <p:sp>
        <p:nvSpPr>
          <p:cNvPr id="19" name="Suorakulmio 18"/>
          <p:cNvSpPr/>
          <p:nvPr/>
        </p:nvSpPr>
        <p:spPr>
          <a:xfrm>
            <a:off x="4432300" y="1625600"/>
            <a:ext cx="2324100" cy="44069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Puolivapaa piirto 5"/>
          <p:cNvSpPr/>
          <p:nvPr/>
        </p:nvSpPr>
        <p:spPr>
          <a:xfrm>
            <a:off x="2077826" y="1612900"/>
            <a:ext cx="2336800" cy="4394200"/>
          </a:xfrm>
          <a:custGeom>
            <a:avLst/>
            <a:gdLst>
              <a:gd name="connsiteX0" fmla="*/ 12700 w 2336800"/>
              <a:gd name="connsiteY0" fmla="*/ 38100 h 4394200"/>
              <a:gd name="connsiteX1" fmla="*/ 2324100 w 2336800"/>
              <a:gd name="connsiteY1" fmla="*/ 0 h 4394200"/>
              <a:gd name="connsiteX2" fmla="*/ 2336800 w 2336800"/>
              <a:gd name="connsiteY2" fmla="*/ 3073400 h 4394200"/>
              <a:gd name="connsiteX3" fmla="*/ 469900 w 2336800"/>
              <a:gd name="connsiteY3" fmla="*/ 2984500 h 4394200"/>
              <a:gd name="connsiteX4" fmla="*/ 292100 w 2336800"/>
              <a:gd name="connsiteY4" fmla="*/ 3390900 h 4394200"/>
              <a:gd name="connsiteX5" fmla="*/ 279400 w 2336800"/>
              <a:gd name="connsiteY5" fmla="*/ 4381500 h 4394200"/>
              <a:gd name="connsiteX6" fmla="*/ 0 w 2336800"/>
              <a:gd name="connsiteY6" fmla="*/ 4394200 h 4394200"/>
              <a:gd name="connsiteX7" fmla="*/ 12700 w 2336800"/>
              <a:gd name="connsiteY7" fmla="*/ 38100 h 43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6800" h="4394200">
                <a:moveTo>
                  <a:pt x="12700" y="38100"/>
                </a:moveTo>
                <a:lnTo>
                  <a:pt x="2324100" y="0"/>
                </a:lnTo>
                <a:cubicBezTo>
                  <a:pt x="2328333" y="1024467"/>
                  <a:pt x="2332567" y="2048933"/>
                  <a:pt x="2336800" y="3073400"/>
                </a:cubicBezTo>
                <a:lnTo>
                  <a:pt x="469900" y="2984500"/>
                </a:lnTo>
                <a:lnTo>
                  <a:pt x="292100" y="3390900"/>
                </a:lnTo>
                <a:lnTo>
                  <a:pt x="279400" y="4381500"/>
                </a:lnTo>
                <a:lnTo>
                  <a:pt x="0" y="4394200"/>
                </a:lnTo>
                <a:cubicBezTo>
                  <a:pt x="4233" y="2942167"/>
                  <a:pt x="8467" y="1490133"/>
                  <a:pt x="12700" y="38100"/>
                </a:cubicBezTo>
                <a:close/>
              </a:path>
            </a:pathLst>
          </a:custGeom>
          <a:solidFill>
            <a:srgbClr val="008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3250" name="Title 1"/>
          <p:cNvSpPr txBox="1">
            <a:spLocks/>
          </p:cNvSpPr>
          <p:nvPr/>
        </p:nvSpPr>
        <p:spPr bwMode="auto">
          <a:xfrm>
            <a:off x="98223" y="278926"/>
            <a:ext cx="8314998" cy="719138"/>
          </a:xfrm>
          <a:prstGeom prst="rect">
            <a:avLst/>
          </a:prstGeom>
          <a:noFill/>
          <a:ln w="9525">
            <a:noFill/>
            <a:miter lim="800000"/>
            <a:headEnd/>
            <a:tailEnd/>
          </a:ln>
        </p:spPr>
        <p:txBody>
          <a:bodyPr/>
          <a:lstStyle/>
          <a:p>
            <a:r>
              <a:rPr lang="fr-CH" sz="2400" b="1" dirty="0" smtClean="0">
                <a:solidFill>
                  <a:srgbClr val="FFFFFF"/>
                </a:solidFill>
                <a:latin typeface="Fiba"/>
                <a:cs typeface="Fiba"/>
              </a:rPr>
              <a:t>3PO /  PRINCIPLE COVERAGE</a:t>
            </a:r>
          </a:p>
          <a:p>
            <a:r>
              <a:rPr lang="fr-CH" sz="2400" b="1" dirty="0" err="1" smtClean="0">
                <a:solidFill>
                  <a:srgbClr val="FFFFFF"/>
                </a:solidFill>
                <a:latin typeface="Fiba"/>
                <a:cs typeface="Fiba"/>
              </a:rPr>
              <a:t>Strong</a:t>
            </a:r>
            <a:r>
              <a:rPr lang="fr-CH" sz="2400" b="1" dirty="0" smtClean="0">
                <a:solidFill>
                  <a:srgbClr val="FFFFFF"/>
                </a:solidFill>
                <a:latin typeface="Fiba"/>
                <a:cs typeface="Fiba"/>
              </a:rPr>
              <a:t> </a:t>
            </a:r>
            <a:r>
              <a:rPr lang="fr-CH" sz="2400" b="1" dirty="0" err="1" smtClean="0">
                <a:solidFill>
                  <a:srgbClr val="FFFFFF"/>
                </a:solidFill>
                <a:latin typeface="Fiba"/>
                <a:cs typeface="Fiba"/>
              </a:rPr>
              <a:t>side</a:t>
            </a:r>
            <a:r>
              <a:rPr lang="fr-CH" sz="2400" b="1" dirty="0" smtClean="0">
                <a:solidFill>
                  <a:srgbClr val="FFFFFF"/>
                </a:solidFill>
                <a:latin typeface="Fiba"/>
                <a:cs typeface="Fiba"/>
              </a:rPr>
              <a:t> - </a:t>
            </a:r>
            <a:r>
              <a:rPr lang="fr-CH" sz="2400" b="1" dirty="0" err="1" smtClean="0">
                <a:solidFill>
                  <a:srgbClr val="FFFFFF"/>
                </a:solidFill>
                <a:latin typeface="Fiba"/>
                <a:cs typeface="Fiba"/>
              </a:rPr>
              <a:t>left</a:t>
            </a:r>
            <a:endParaRPr lang="en-US" sz="2400" b="1" dirty="0">
              <a:solidFill>
                <a:srgbClr val="FFFFFF"/>
              </a:solidFill>
              <a:latin typeface="Fiba"/>
              <a:cs typeface="Fiba"/>
            </a:endParaRPr>
          </a:p>
        </p:txBody>
      </p:sp>
      <p:sp>
        <p:nvSpPr>
          <p:cNvPr id="53251" name="Sisällön paikkamerkki 2"/>
          <p:cNvSpPr>
            <a:spLocks noGrp="1"/>
          </p:cNvSpPr>
          <p:nvPr>
            <p:ph idx="1"/>
          </p:nvPr>
        </p:nvSpPr>
        <p:spPr>
          <a:xfrm>
            <a:off x="480455" y="1452368"/>
            <a:ext cx="4302184" cy="5400675"/>
          </a:xfrm>
        </p:spPr>
        <p:txBody>
          <a:bodyPr>
            <a:normAutofit/>
          </a:bodyPr>
          <a:lstStyle/>
          <a:p>
            <a:pPr eaLnBrk="1" hangingPunct="1">
              <a:buClr>
                <a:srgbClr val="800000"/>
              </a:buClr>
              <a:buFont typeface="Wingdings" charset="2"/>
              <a:buChar char="ü"/>
            </a:pPr>
            <a:endParaRPr lang="en-US" sz="1800" dirty="0" smtClean="0">
              <a:latin typeface="Univers LT Std 57 Cn"/>
            </a:endParaRPr>
          </a:p>
          <a:p>
            <a:pPr lvl="1" eaLnBrk="1" hangingPunct="1"/>
            <a:endParaRPr lang="en-US" sz="1400" dirty="0" smtClean="0">
              <a:latin typeface="Univers LT Std 57 Cn"/>
            </a:endParaRPr>
          </a:p>
          <a:p>
            <a:pPr eaLnBrk="1" hangingPunct="1"/>
            <a:endParaRPr lang="en-US" sz="2000" dirty="0" smtClean="0">
              <a:latin typeface="Univers LT Std 57 Cn"/>
            </a:endParaRPr>
          </a:p>
          <a:p>
            <a:pPr eaLnBrk="1" hangingPunct="1"/>
            <a:endParaRPr lang="en-US" sz="2000" dirty="0" smtClean="0">
              <a:latin typeface="Univers LT Std 57 Cn"/>
            </a:endParaRPr>
          </a:p>
        </p:txBody>
      </p:sp>
      <p:sp>
        <p:nvSpPr>
          <p:cNvPr id="8" name="Puolivapaa piirto 7"/>
          <p:cNvSpPr/>
          <p:nvPr/>
        </p:nvSpPr>
        <p:spPr>
          <a:xfrm>
            <a:off x="2349500" y="4584700"/>
            <a:ext cx="2082800" cy="1422400"/>
          </a:xfrm>
          <a:custGeom>
            <a:avLst/>
            <a:gdLst>
              <a:gd name="connsiteX0" fmla="*/ 12700 w 2082800"/>
              <a:gd name="connsiteY0" fmla="*/ 1422400 h 1422400"/>
              <a:gd name="connsiteX1" fmla="*/ 12700 w 2082800"/>
              <a:gd name="connsiteY1" fmla="*/ 1422400 h 1422400"/>
              <a:gd name="connsiteX2" fmla="*/ 0 w 2082800"/>
              <a:gd name="connsiteY2" fmla="*/ 1168400 h 1422400"/>
              <a:gd name="connsiteX3" fmla="*/ 12700 w 2082800"/>
              <a:gd name="connsiteY3" fmla="*/ 419100 h 1422400"/>
              <a:gd name="connsiteX4" fmla="*/ 241300 w 2082800"/>
              <a:gd name="connsiteY4" fmla="*/ 0 h 1422400"/>
              <a:gd name="connsiteX5" fmla="*/ 2082800 w 2082800"/>
              <a:gd name="connsiteY5" fmla="*/ 38100 h 1422400"/>
              <a:gd name="connsiteX6" fmla="*/ 2070100 w 2082800"/>
              <a:gd name="connsiteY6" fmla="*/ 1397000 h 1422400"/>
              <a:gd name="connsiteX7" fmla="*/ 12700 w 2082800"/>
              <a:gd name="connsiteY7" fmla="*/ 142240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0" h="1422400">
                <a:moveTo>
                  <a:pt x="12700" y="1422400"/>
                </a:moveTo>
                <a:lnTo>
                  <a:pt x="12700" y="1422400"/>
                </a:lnTo>
                <a:cubicBezTo>
                  <a:pt x="8467" y="1337733"/>
                  <a:pt x="0" y="1253172"/>
                  <a:pt x="0" y="1168400"/>
                </a:cubicBezTo>
                <a:cubicBezTo>
                  <a:pt x="0" y="918597"/>
                  <a:pt x="12700" y="668903"/>
                  <a:pt x="12700" y="419100"/>
                </a:cubicBezTo>
                <a:lnTo>
                  <a:pt x="241300" y="0"/>
                </a:lnTo>
                <a:lnTo>
                  <a:pt x="2082800" y="38100"/>
                </a:lnTo>
                <a:lnTo>
                  <a:pt x="2070100" y="1397000"/>
                </a:lnTo>
                <a:lnTo>
                  <a:pt x="12700" y="1422400"/>
                </a:lnTo>
                <a:close/>
              </a:path>
            </a:pathLst>
          </a:custGeom>
          <a:solidFill>
            <a:srgbClr val="3366FF">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2" name="Kuva 11" descr="Trail.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8818816">
            <a:off x="2160243" y="2164514"/>
            <a:ext cx="542544" cy="463296"/>
          </a:xfrm>
          <a:prstGeom prst="rect">
            <a:avLst/>
          </a:prstGeom>
        </p:spPr>
      </p:pic>
      <p:pic>
        <p:nvPicPr>
          <p:cNvPr id="18" name="Kuva 17" descr="Lead.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2205646">
            <a:off x="2618991" y="6022160"/>
            <a:ext cx="542544" cy="463296"/>
          </a:xfrm>
          <a:prstGeom prst="rect">
            <a:avLst/>
          </a:prstGeom>
        </p:spPr>
      </p:pic>
      <p:pic>
        <p:nvPicPr>
          <p:cNvPr id="11" name="Kuva 10" descr="Center.png"/>
          <p:cNvPicPr>
            <a:picLocks noChangeAspect="1"/>
          </p:cNvPicPr>
          <p:nvPr/>
        </p:nvPicPr>
        <p:blipFill>
          <a:blip r:embed="rId6">
            <a:extLst>
              <a:ext uri="{28A0092B-C50C-407E-A947-70E740481C1C}">
                <a14:useLocalDpi xmlns:a14="http://schemas.microsoft.com/office/drawing/2010/main"/>
              </a:ext>
            </a:extLst>
          </a:blip>
          <a:stretch>
            <a:fillRect/>
          </a:stretch>
        </p:blipFill>
        <p:spPr>
          <a:xfrm rot="16045863">
            <a:off x="6276688" y="3971476"/>
            <a:ext cx="542544" cy="463296"/>
          </a:xfrm>
          <a:prstGeom prst="rect">
            <a:avLst/>
          </a:prstGeom>
        </p:spPr>
      </p:pic>
      <p:sp>
        <p:nvSpPr>
          <p:cNvPr id="13" name="Tekstiruutu 12"/>
          <p:cNvSpPr txBox="1"/>
          <p:nvPr/>
        </p:nvSpPr>
        <p:spPr>
          <a:xfrm>
            <a:off x="7544623" y="886304"/>
            <a:ext cx="1271106" cy="646331"/>
          </a:xfrm>
          <a:prstGeom prst="rect">
            <a:avLst/>
          </a:prstGeom>
          <a:noFill/>
        </p:spPr>
        <p:txBody>
          <a:bodyPr wrap="square" rtlCol="0">
            <a:spAutoFit/>
          </a:bodyPr>
          <a:lstStyle/>
          <a:p>
            <a:pPr algn="ctr"/>
            <a:r>
              <a:rPr lang="en-GB" dirty="0" smtClean="0"/>
              <a:t>HSB / </a:t>
            </a:r>
            <a:r>
              <a:rPr lang="en-GB" smtClean="0"/>
              <a:t>page 192</a:t>
            </a:r>
            <a:endParaRPr lang="en-GB" dirty="0"/>
          </a:p>
        </p:txBody>
      </p:sp>
    </p:spTree>
    <p:extLst>
      <p:ext uri="{BB962C8B-B14F-4D97-AF65-F5344CB8AC3E}">
        <p14:creationId xmlns:p14="http://schemas.microsoft.com/office/powerpoint/2010/main" val="486454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9151</TotalTime>
  <Words>2321</Words>
  <Application>Microsoft Macintosh PowerPoint</Application>
  <PresentationFormat>Näytössä katseltava diaesitys (4:3)</PresentationFormat>
  <Paragraphs>483</Paragraphs>
  <Slides>46</Slides>
  <Notes>39</Notes>
  <HiddenSlides>0</HiddenSlides>
  <MMClips>0</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46</vt:i4>
      </vt:variant>
    </vt:vector>
  </HeadingPairs>
  <TitlesOfParts>
    <vt:vector size="57" baseType="lpstr">
      <vt:lpstr>Arial Rounded MT Bold</vt:lpstr>
      <vt:lpstr>Arial Unicode MS</vt:lpstr>
      <vt:lpstr>Calibri</vt:lpstr>
      <vt:lpstr>Courier New</vt:lpstr>
      <vt:lpstr>Fiba</vt:lpstr>
      <vt:lpstr>Times New Roman</vt:lpstr>
      <vt:lpstr>Univers 57 Condensed</vt:lpstr>
      <vt:lpstr>Univers LT Std 57 Cn</vt:lpstr>
      <vt:lpstr>Wingdings</vt:lpstr>
      <vt:lpstr>Arial</vt:lpstr>
      <vt:lpstr>Office Theme</vt:lpstr>
      <vt:lpstr>PowerPoint-esitys</vt:lpstr>
      <vt:lpstr>PowerPoint-esitys</vt:lpstr>
      <vt:lpstr>3PO MECHANICS</vt:lpstr>
      <vt:lpstr>modules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Manager/>
  <Company>FIBA</Company>
  <LinksUpToDate>false</LinksUpToDate>
  <SharedDoc>false</SharedDoc>
  <HyperlinkBase/>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3PO_Basic_2015_New Symbols</dc:title>
  <dc:subject/>
  <dc:creator>FIBA Referee Department</dc:creator>
  <cp:keywords/>
  <dc:description/>
  <cp:lastModifiedBy>Carl Jungebrand</cp:lastModifiedBy>
  <cp:revision>576</cp:revision>
  <cp:lastPrinted>2016-04-20T00:55:36Z</cp:lastPrinted>
  <dcterms:created xsi:type="dcterms:W3CDTF">2012-11-02T08:55:57Z</dcterms:created>
  <dcterms:modified xsi:type="dcterms:W3CDTF">2016-06-18T17:05:44Z</dcterms:modified>
  <cp:category/>
</cp:coreProperties>
</file>