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337" r:id="rId2"/>
    <p:sldId id="338" r:id="rId3"/>
    <p:sldId id="289" r:id="rId4"/>
    <p:sldId id="514" r:id="rId5"/>
    <p:sldId id="373" r:id="rId6"/>
    <p:sldId id="374" r:id="rId7"/>
    <p:sldId id="375" r:id="rId8"/>
    <p:sldId id="354" r:id="rId9"/>
    <p:sldId id="392" r:id="rId10"/>
    <p:sldId id="515" r:id="rId11"/>
    <p:sldId id="516" r:id="rId12"/>
    <p:sldId id="517" r:id="rId13"/>
    <p:sldId id="518" r:id="rId14"/>
    <p:sldId id="519" r:id="rId15"/>
    <p:sldId id="520" r:id="rId16"/>
    <p:sldId id="521" r:id="rId17"/>
    <p:sldId id="522" r:id="rId18"/>
    <p:sldId id="523" r:id="rId19"/>
    <p:sldId id="37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kze3wGrJBAEAflJktJK3rQ==" hashData="Tt/fsVBJtBXYlEEdpVKUdJMMB+I="/>
  <p:extLst>
    <p:ext uri="{521415D9-36F7-43E2-AB2F-B90AF26B5E84}">
      <p14:sectionLst xmlns:p14="http://schemas.microsoft.com/office/powerpoint/2010/main">
        <p14:section name="Default Section" id="{7CD1BE97-A88C-45E7-96FC-53222111E612}">
          <p14:sldIdLst>
            <p14:sldId id="337"/>
            <p14:sldId id="338"/>
            <p14:sldId id="289"/>
            <p14:sldId id="514"/>
            <p14:sldId id="373"/>
            <p14:sldId id="374"/>
            <p14:sldId id="375"/>
            <p14:sldId id="354"/>
            <p14:sldId id="392"/>
            <p14:sldId id="515"/>
            <p14:sldId id="516"/>
            <p14:sldId id="517"/>
            <p14:sldId id="518"/>
            <p14:sldId id="519"/>
            <p14:sldId id="520"/>
            <p14:sldId id="521"/>
            <p14:sldId id="522"/>
            <p14:sldId id="523"/>
            <p14:sldId id="3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2D050"/>
    <a:srgbClr val="000000"/>
    <a:srgbClr val="FFFF00"/>
    <a:srgbClr val="990033"/>
    <a:srgbClr val="EEA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8" autoAdjust="0"/>
    <p:restoredTop sz="50000" autoAdjust="0"/>
  </p:normalViewPr>
  <p:slideViewPr>
    <p:cSldViewPr snapToGrid="0" snapToObjects="1">
      <p:cViewPr>
        <p:scale>
          <a:sx n="125" d="100"/>
          <a:sy n="125" d="100"/>
        </p:scale>
        <p:origin x="1600" y="2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43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89E6CF-D538-46A2-A5AC-91392F4F4C76}" type="datetimeFigureOut">
              <a:rPr lang="en-US" smtClean="0"/>
              <a:t>6/18/16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B4CC4A-6B18-4E55-8B0E-AE50CF777A94}" type="slidenum">
              <a:rPr lang="en-US" smtClean="0"/>
              <a:t>‹#›</a:t>
            </a:fld>
            <a:endParaRPr lang="en-US"/>
          </a:p>
        </p:txBody>
      </p:sp>
    </p:spTree>
    <p:extLst>
      <p:ext uri="{BB962C8B-B14F-4D97-AF65-F5344CB8AC3E}">
        <p14:creationId xmlns:p14="http://schemas.microsoft.com/office/powerpoint/2010/main" val="2930850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47B4CC4A-6B18-4E55-8B0E-AE50CF777A94}" type="slidenum">
              <a:rPr lang="en-US" smtClean="0"/>
              <a:t>1</a:t>
            </a:fld>
            <a:endParaRPr lang="en-US"/>
          </a:p>
        </p:txBody>
      </p:sp>
    </p:spTree>
    <p:extLst>
      <p:ext uri="{BB962C8B-B14F-4D97-AF65-F5344CB8AC3E}">
        <p14:creationId xmlns:p14="http://schemas.microsoft.com/office/powerpoint/2010/main" val="7620052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12</a:t>
            </a:fld>
            <a:endParaRPr lang="en-US" dirty="0"/>
          </a:p>
        </p:txBody>
      </p:sp>
    </p:spTree>
    <p:extLst>
      <p:ext uri="{BB962C8B-B14F-4D97-AF65-F5344CB8AC3E}">
        <p14:creationId xmlns:p14="http://schemas.microsoft.com/office/powerpoint/2010/main" val="1443547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13</a:t>
            </a:fld>
            <a:endParaRPr lang="en-US" dirty="0"/>
          </a:p>
        </p:txBody>
      </p:sp>
    </p:spTree>
    <p:extLst>
      <p:ext uri="{BB962C8B-B14F-4D97-AF65-F5344CB8AC3E}">
        <p14:creationId xmlns:p14="http://schemas.microsoft.com/office/powerpoint/2010/main" val="9053832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14</a:t>
            </a:fld>
            <a:endParaRPr lang="en-US" dirty="0"/>
          </a:p>
        </p:txBody>
      </p:sp>
    </p:spTree>
    <p:extLst>
      <p:ext uri="{BB962C8B-B14F-4D97-AF65-F5344CB8AC3E}">
        <p14:creationId xmlns:p14="http://schemas.microsoft.com/office/powerpoint/2010/main" val="1514673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15</a:t>
            </a:fld>
            <a:endParaRPr lang="en-US" dirty="0"/>
          </a:p>
        </p:txBody>
      </p:sp>
    </p:spTree>
    <p:extLst>
      <p:ext uri="{BB962C8B-B14F-4D97-AF65-F5344CB8AC3E}">
        <p14:creationId xmlns:p14="http://schemas.microsoft.com/office/powerpoint/2010/main" val="77792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16</a:t>
            </a:fld>
            <a:endParaRPr lang="en-US" dirty="0"/>
          </a:p>
        </p:txBody>
      </p:sp>
    </p:spTree>
    <p:extLst>
      <p:ext uri="{BB962C8B-B14F-4D97-AF65-F5344CB8AC3E}">
        <p14:creationId xmlns:p14="http://schemas.microsoft.com/office/powerpoint/2010/main" val="18122607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17</a:t>
            </a:fld>
            <a:endParaRPr lang="en-US" dirty="0"/>
          </a:p>
        </p:txBody>
      </p:sp>
    </p:spTree>
    <p:extLst>
      <p:ext uri="{BB962C8B-B14F-4D97-AF65-F5344CB8AC3E}">
        <p14:creationId xmlns:p14="http://schemas.microsoft.com/office/powerpoint/2010/main" val="883473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18</a:t>
            </a:fld>
            <a:endParaRPr lang="en-US" dirty="0"/>
          </a:p>
        </p:txBody>
      </p:sp>
    </p:spTree>
    <p:extLst>
      <p:ext uri="{BB962C8B-B14F-4D97-AF65-F5344CB8AC3E}">
        <p14:creationId xmlns:p14="http://schemas.microsoft.com/office/powerpoint/2010/main" val="1433993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47B4CC4A-6B18-4E55-8B0E-AE50CF777A94}" type="slidenum">
              <a:rPr lang="en-US" smtClean="0"/>
              <a:t>19</a:t>
            </a:fld>
            <a:endParaRPr lang="en-US"/>
          </a:p>
        </p:txBody>
      </p:sp>
    </p:spTree>
    <p:extLst>
      <p:ext uri="{BB962C8B-B14F-4D97-AF65-F5344CB8AC3E}">
        <p14:creationId xmlns:p14="http://schemas.microsoft.com/office/powerpoint/2010/main" val="762005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3</a:t>
            </a:fld>
            <a:endParaRPr lang="en-US" dirty="0"/>
          </a:p>
        </p:txBody>
      </p:sp>
    </p:spTree>
    <p:extLst>
      <p:ext uri="{BB962C8B-B14F-4D97-AF65-F5344CB8AC3E}">
        <p14:creationId xmlns:p14="http://schemas.microsoft.com/office/powerpoint/2010/main" val="4256158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idx="5"/>
          </p:nvPr>
        </p:nvSpPr>
        <p:spPr>
          <a:noFill/>
          <a:ln>
            <a:miter lim="800000"/>
            <a:headEnd/>
            <a:tailEnd/>
          </a:ln>
        </p:spPr>
        <p:txBody>
          <a:bodyPr/>
          <a:lstStyle/>
          <a:p>
            <a:fld id="{66DC8E0B-DDB7-4B89-9A46-D7A7867BFB8C}" type="slidenum">
              <a:rPr lang="es-ES" smtClean="0">
                <a:solidFill>
                  <a:srgbClr val="000000"/>
                </a:solidFill>
                <a:latin typeface="Times New Roman" pitchFamily="18" charset="0"/>
              </a:rPr>
              <a:pPr/>
              <a:t>5</a:t>
            </a:fld>
            <a:endParaRPr lang="es-ES" dirty="0" smtClean="0">
              <a:solidFill>
                <a:srgbClr val="000000"/>
              </a:solidFill>
              <a:latin typeface="Times New Roman" pitchFamily="18" charset="0"/>
            </a:endParaRPr>
          </a:p>
        </p:txBody>
      </p:sp>
      <p:sp>
        <p:nvSpPr>
          <p:cNvPr id="46083" name="Rectangle 1"/>
          <p:cNvSpPr>
            <a:spLocks noGrp="1" noRot="1" noChangeAspect="1" noChangeArrowheads="1" noTextEdit="1"/>
          </p:cNvSpPr>
          <p:nvPr>
            <p:ph type="sldImg"/>
          </p:nvPr>
        </p:nvSpPr>
        <p:spPr>
          <a:xfrm>
            <a:off x="1141413" y="695325"/>
            <a:ext cx="4573587" cy="3429000"/>
          </a:xfrm>
          <a:solidFill>
            <a:srgbClr val="FFFFFF"/>
          </a:solidFill>
          <a:ln/>
        </p:spPr>
      </p:sp>
      <p:sp>
        <p:nvSpPr>
          <p:cNvPr id="46084" name="Rectangle 2"/>
          <p:cNvSpPr>
            <a:spLocks noGrp="1" noChangeArrowheads="1"/>
          </p:cNvSpPr>
          <p:nvPr>
            <p:ph type="body" idx="1"/>
          </p:nvPr>
        </p:nvSpPr>
        <p:spPr>
          <a:xfrm>
            <a:off x="685963" y="4343510"/>
            <a:ext cx="5486078" cy="4115749"/>
          </a:xfrm>
          <a:noFill/>
        </p:spPr>
        <p:txBody>
          <a:bodyPr wrap="none" anchor="ctr"/>
          <a:lstStyle/>
          <a:p>
            <a:pPr eaLnBrk="1" hangingPunct="1"/>
            <a:endParaRPr lang="en-US" dirty="0" smtClean="0">
              <a:latin typeface="Times New Roman" pitchFamily="18" charset="0"/>
            </a:endParaRPr>
          </a:p>
        </p:txBody>
      </p:sp>
    </p:spTree>
    <p:extLst>
      <p:ext uri="{BB962C8B-B14F-4D97-AF65-F5344CB8AC3E}">
        <p14:creationId xmlns:p14="http://schemas.microsoft.com/office/powerpoint/2010/main" val="2003818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idx="5"/>
          </p:nvPr>
        </p:nvSpPr>
        <p:spPr>
          <a:noFill/>
          <a:ln>
            <a:miter lim="800000"/>
            <a:headEnd/>
            <a:tailEnd/>
          </a:ln>
        </p:spPr>
        <p:txBody>
          <a:bodyPr/>
          <a:lstStyle/>
          <a:p>
            <a:fld id="{66DC8E0B-DDB7-4B89-9A46-D7A7867BFB8C}" type="slidenum">
              <a:rPr lang="es-ES" smtClean="0">
                <a:solidFill>
                  <a:srgbClr val="000000"/>
                </a:solidFill>
                <a:latin typeface="Times New Roman" pitchFamily="18" charset="0"/>
              </a:rPr>
              <a:pPr/>
              <a:t>6</a:t>
            </a:fld>
            <a:endParaRPr lang="es-ES" smtClean="0">
              <a:solidFill>
                <a:srgbClr val="000000"/>
              </a:solidFill>
              <a:latin typeface="Times New Roman" pitchFamily="18" charset="0"/>
            </a:endParaRPr>
          </a:p>
        </p:txBody>
      </p:sp>
      <p:sp>
        <p:nvSpPr>
          <p:cNvPr id="46083" name="Rectangle 1"/>
          <p:cNvSpPr>
            <a:spLocks noGrp="1" noRot="1" noChangeAspect="1" noChangeArrowheads="1" noTextEdit="1"/>
          </p:cNvSpPr>
          <p:nvPr>
            <p:ph type="sldImg"/>
          </p:nvPr>
        </p:nvSpPr>
        <p:spPr>
          <a:xfrm>
            <a:off x="1141413" y="695325"/>
            <a:ext cx="4573587" cy="3429000"/>
          </a:xfrm>
          <a:solidFill>
            <a:srgbClr val="FFFFFF"/>
          </a:solidFill>
          <a:ln/>
        </p:spPr>
      </p:sp>
      <p:sp>
        <p:nvSpPr>
          <p:cNvPr id="46084" name="Rectangle 2"/>
          <p:cNvSpPr>
            <a:spLocks noGrp="1" noChangeArrowheads="1"/>
          </p:cNvSpPr>
          <p:nvPr>
            <p:ph type="body" idx="1"/>
          </p:nvPr>
        </p:nvSpPr>
        <p:spPr>
          <a:xfrm>
            <a:off x="685963" y="4343510"/>
            <a:ext cx="5486078" cy="4115749"/>
          </a:xfrm>
          <a:noFill/>
        </p:spPr>
        <p:txBody>
          <a:bodyPr wrap="none" anchor="ctr"/>
          <a:lstStyle/>
          <a:p>
            <a:pPr eaLnBrk="1" hangingPunct="1"/>
            <a:endParaRPr lang="en-US" dirty="0" smtClean="0">
              <a:latin typeface="Times New Roman" pitchFamily="18" charset="0"/>
            </a:endParaRPr>
          </a:p>
        </p:txBody>
      </p:sp>
    </p:spTree>
    <p:extLst>
      <p:ext uri="{BB962C8B-B14F-4D97-AF65-F5344CB8AC3E}">
        <p14:creationId xmlns:p14="http://schemas.microsoft.com/office/powerpoint/2010/main" val="1333699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idx="5"/>
          </p:nvPr>
        </p:nvSpPr>
        <p:spPr>
          <a:noFill/>
          <a:ln>
            <a:miter lim="800000"/>
            <a:headEnd/>
            <a:tailEnd/>
          </a:ln>
        </p:spPr>
        <p:txBody>
          <a:bodyPr/>
          <a:lstStyle/>
          <a:p>
            <a:fld id="{66DC8E0B-DDB7-4B89-9A46-D7A7867BFB8C}" type="slidenum">
              <a:rPr lang="es-ES" smtClean="0">
                <a:solidFill>
                  <a:srgbClr val="000000"/>
                </a:solidFill>
                <a:latin typeface="Times New Roman" pitchFamily="18" charset="0"/>
              </a:rPr>
              <a:pPr/>
              <a:t>7</a:t>
            </a:fld>
            <a:endParaRPr lang="es-ES" smtClean="0">
              <a:solidFill>
                <a:srgbClr val="000000"/>
              </a:solidFill>
              <a:latin typeface="Times New Roman" pitchFamily="18" charset="0"/>
            </a:endParaRPr>
          </a:p>
        </p:txBody>
      </p:sp>
      <p:sp>
        <p:nvSpPr>
          <p:cNvPr id="46083" name="Rectangle 1"/>
          <p:cNvSpPr>
            <a:spLocks noGrp="1" noRot="1" noChangeAspect="1" noChangeArrowheads="1" noTextEdit="1"/>
          </p:cNvSpPr>
          <p:nvPr>
            <p:ph type="sldImg"/>
          </p:nvPr>
        </p:nvSpPr>
        <p:spPr>
          <a:xfrm>
            <a:off x="1141413" y="695325"/>
            <a:ext cx="4573587" cy="3429000"/>
          </a:xfrm>
          <a:solidFill>
            <a:srgbClr val="FFFFFF"/>
          </a:solidFill>
          <a:ln/>
        </p:spPr>
      </p:sp>
      <p:sp>
        <p:nvSpPr>
          <p:cNvPr id="46084" name="Rectangle 2"/>
          <p:cNvSpPr>
            <a:spLocks noGrp="1" noChangeArrowheads="1"/>
          </p:cNvSpPr>
          <p:nvPr>
            <p:ph type="body" idx="1"/>
          </p:nvPr>
        </p:nvSpPr>
        <p:spPr>
          <a:xfrm>
            <a:off x="685963" y="4343510"/>
            <a:ext cx="5486078" cy="4115749"/>
          </a:xfrm>
          <a:noFill/>
        </p:spPr>
        <p:txBody>
          <a:bodyPr wrap="none" anchor="ctr"/>
          <a:lstStyle/>
          <a:p>
            <a:pPr eaLnBrk="1" hangingPunct="1"/>
            <a:endParaRPr lang="en-US" dirty="0" smtClean="0">
              <a:latin typeface="Times New Roman" pitchFamily="18" charset="0"/>
            </a:endParaRPr>
          </a:p>
        </p:txBody>
      </p:sp>
    </p:spTree>
    <p:extLst>
      <p:ext uri="{BB962C8B-B14F-4D97-AF65-F5344CB8AC3E}">
        <p14:creationId xmlns:p14="http://schemas.microsoft.com/office/powerpoint/2010/main" val="59037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6"/>
          <p:cNvSpPr>
            <a:spLocks noGrp="1" noChangeArrowheads="1"/>
          </p:cNvSpPr>
          <p:nvPr>
            <p:ph type="sldNum" sz="quarter" idx="5"/>
          </p:nvPr>
        </p:nvSpPr>
        <p:spPr>
          <a:noFill/>
          <a:ln>
            <a:miter lim="800000"/>
            <a:headEnd/>
            <a:tailEnd/>
          </a:ln>
        </p:spPr>
        <p:txBody>
          <a:bodyPr/>
          <a:lstStyle/>
          <a:p>
            <a:fld id="{66DC8E0B-DDB7-4B89-9A46-D7A7867BFB8C}" type="slidenum">
              <a:rPr lang="es-ES" smtClean="0">
                <a:solidFill>
                  <a:srgbClr val="000000"/>
                </a:solidFill>
                <a:latin typeface="Times New Roman" pitchFamily="18" charset="0"/>
              </a:rPr>
              <a:pPr/>
              <a:t>8</a:t>
            </a:fld>
            <a:endParaRPr lang="es-ES" smtClean="0">
              <a:solidFill>
                <a:srgbClr val="000000"/>
              </a:solidFill>
              <a:latin typeface="Times New Roman" pitchFamily="18" charset="0"/>
            </a:endParaRPr>
          </a:p>
        </p:txBody>
      </p:sp>
      <p:sp>
        <p:nvSpPr>
          <p:cNvPr id="46083" name="Rectangle 1"/>
          <p:cNvSpPr>
            <a:spLocks noGrp="1" noRot="1" noChangeAspect="1" noChangeArrowheads="1" noTextEdit="1"/>
          </p:cNvSpPr>
          <p:nvPr>
            <p:ph type="sldImg"/>
          </p:nvPr>
        </p:nvSpPr>
        <p:spPr>
          <a:xfrm>
            <a:off x="1141413" y="695325"/>
            <a:ext cx="4573587" cy="3429000"/>
          </a:xfrm>
          <a:solidFill>
            <a:srgbClr val="FFFFFF"/>
          </a:solidFill>
          <a:ln/>
        </p:spPr>
      </p:sp>
      <p:sp>
        <p:nvSpPr>
          <p:cNvPr id="46084" name="Rectangle 2"/>
          <p:cNvSpPr>
            <a:spLocks noGrp="1" noChangeArrowheads="1"/>
          </p:cNvSpPr>
          <p:nvPr>
            <p:ph type="body" idx="1"/>
          </p:nvPr>
        </p:nvSpPr>
        <p:spPr>
          <a:xfrm>
            <a:off x="685963" y="4343510"/>
            <a:ext cx="5486078" cy="4115749"/>
          </a:xfrm>
          <a:noFill/>
        </p:spPr>
        <p:txBody>
          <a:bodyPr wrap="none" anchor="ctr"/>
          <a:lstStyle/>
          <a:p>
            <a:pPr eaLnBrk="1" hangingPunct="1"/>
            <a:endParaRPr lang="en-US" dirty="0" smtClean="0">
              <a:latin typeface="Times New Roman" pitchFamily="18" charset="0"/>
            </a:endParaRPr>
          </a:p>
        </p:txBody>
      </p:sp>
    </p:spTree>
    <p:extLst>
      <p:ext uri="{BB962C8B-B14F-4D97-AF65-F5344CB8AC3E}">
        <p14:creationId xmlns:p14="http://schemas.microsoft.com/office/powerpoint/2010/main" val="113380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a:xfrm>
            <a:off x="685962" y="4343510"/>
            <a:ext cx="5648919" cy="4114289"/>
          </a:xfrm>
        </p:spPr>
        <p:txBody>
          <a:bodyPr/>
          <a:lstStyle/>
          <a:p>
            <a:r>
              <a:rPr lang="fi-FI" sz="2800" dirty="0" smtClean="0">
                <a:latin typeface="Arial Rounded MT Bold" pitchFamily="34" charset="0"/>
              </a:rPr>
              <a:t>FIBA</a:t>
            </a:r>
          </a:p>
          <a:p>
            <a:r>
              <a:rPr lang="fi-FI" sz="2800" dirty="0" smtClean="0">
                <a:latin typeface="Arial Rounded MT Bold" pitchFamily="34" charset="0"/>
              </a:rPr>
              <a:t>ME-11_L_time_distance_</a:t>
            </a:r>
          </a:p>
          <a:p>
            <a:r>
              <a:rPr lang="fi-FI" sz="2800" dirty="0" smtClean="0">
                <a:latin typeface="Arial Rounded MT Bold" pitchFamily="34" charset="0"/>
              </a:rPr>
              <a:t>stationary_referee defence</a:t>
            </a:r>
          </a:p>
          <a:p>
            <a:r>
              <a:rPr lang="fi-FI" sz="2800" dirty="0" smtClean="0">
                <a:latin typeface="Arial Rounded MT Bold" pitchFamily="34" charset="0"/>
              </a:rPr>
              <a:t>ME-15_Afrobasket_L+C_ distance and until end of action</a:t>
            </a:r>
          </a:p>
          <a:p>
            <a:r>
              <a:rPr lang="fi-FI" sz="2800" dirty="0" smtClean="0">
                <a:latin typeface="Arial Rounded MT Bold" pitchFamily="34" charset="0"/>
              </a:rPr>
              <a:t>ME-21_new L too slow in transition</a:t>
            </a:r>
            <a:endParaRPr lang="en-US" sz="2800" dirty="0">
              <a:latin typeface="Arial Rounded MT Bold" pitchFamily="34" charset="0"/>
            </a:endParaRPr>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9</a:t>
            </a:fld>
            <a:endParaRPr lang="en-US" dirty="0"/>
          </a:p>
        </p:txBody>
      </p:sp>
    </p:spTree>
    <p:extLst>
      <p:ext uri="{BB962C8B-B14F-4D97-AF65-F5344CB8AC3E}">
        <p14:creationId xmlns:p14="http://schemas.microsoft.com/office/powerpoint/2010/main" val="1356017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a:xfrm>
            <a:off x="685962" y="4343510"/>
            <a:ext cx="5648919" cy="4114289"/>
          </a:xfrm>
        </p:spPr>
        <p:txBody>
          <a:bodyPr/>
          <a:lstStyle/>
          <a:p>
            <a:r>
              <a:rPr lang="fi-FI" sz="2800" dirty="0" smtClean="0">
                <a:latin typeface="Arial Rounded MT Bold" pitchFamily="34" charset="0"/>
              </a:rPr>
              <a:t>FIBA</a:t>
            </a:r>
          </a:p>
          <a:p>
            <a:r>
              <a:rPr lang="fi-FI" sz="2800" dirty="0" smtClean="0">
                <a:latin typeface="Arial Rounded MT Bold" pitchFamily="34" charset="0"/>
              </a:rPr>
              <a:t>ME-11_L_time_distance_</a:t>
            </a:r>
          </a:p>
          <a:p>
            <a:r>
              <a:rPr lang="fi-FI" sz="2800" dirty="0" smtClean="0">
                <a:latin typeface="Arial Rounded MT Bold" pitchFamily="34" charset="0"/>
              </a:rPr>
              <a:t>stationary_referee defence</a:t>
            </a:r>
          </a:p>
          <a:p>
            <a:r>
              <a:rPr lang="fi-FI" sz="2800" dirty="0" smtClean="0">
                <a:latin typeface="Arial Rounded MT Bold" pitchFamily="34" charset="0"/>
              </a:rPr>
              <a:t>ME-15_Afrobasket_L+C_ distance and until end of action</a:t>
            </a:r>
          </a:p>
          <a:p>
            <a:r>
              <a:rPr lang="fi-FI" sz="2800" dirty="0" smtClean="0">
                <a:latin typeface="Arial Rounded MT Bold" pitchFamily="34" charset="0"/>
              </a:rPr>
              <a:t>ME-21_new L too slow in transition</a:t>
            </a:r>
            <a:endParaRPr lang="en-US" sz="2800" dirty="0">
              <a:latin typeface="Arial Rounded MT Bold" pitchFamily="34" charset="0"/>
            </a:endParaRPr>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10</a:t>
            </a:fld>
            <a:endParaRPr lang="en-US" dirty="0"/>
          </a:p>
        </p:txBody>
      </p:sp>
    </p:spTree>
    <p:extLst>
      <p:ext uri="{BB962C8B-B14F-4D97-AF65-F5344CB8AC3E}">
        <p14:creationId xmlns:p14="http://schemas.microsoft.com/office/powerpoint/2010/main" val="162861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06252558-56F3-442D-B860-DB1E0FA08B60}" type="slidenum">
              <a:rPr lang="en-US" smtClean="0"/>
              <a:pPr>
                <a:defRPr/>
              </a:pPr>
              <a:t>11</a:t>
            </a:fld>
            <a:endParaRPr lang="en-US" dirty="0"/>
          </a:p>
        </p:txBody>
      </p:sp>
    </p:spTree>
    <p:extLst>
      <p:ext uri="{BB962C8B-B14F-4D97-AF65-F5344CB8AC3E}">
        <p14:creationId xmlns:p14="http://schemas.microsoft.com/office/powerpoint/2010/main" val="1907008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857234"/>
            <a:ext cx="8786874" cy="5268931"/>
          </a:xfr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extLst>
      <p:ext uri="{BB962C8B-B14F-4D97-AF65-F5344CB8AC3E}">
        <p14:creationId xmlns:p14="http://schemas.microsoft.com/office/powerpoint/2010/main" val="248432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8" name="Footer Placeholder 7"/>
          <p:cNvSpPr>
            <a:spLocks noGrp="1"/>
          </p:cNvSpPr>
          <p:nvPr>
            <p:ph type="ftr" sz="quarter" idx="11"/>
          </p:nvPr>
        </p:nvSpPr>
        <p:spPr>
          <a:xfrm>
            <a:off x="3124200" y="6356351"/>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4" name="Footer Placeholder 3"/>
          <p:cNvSpPr>
            <a:spLocks noGrp="1"/>
          </p:cNvSpPr>
          <p:nvPr>
            <p:ph type="ftr" sz="quarter" idx="11"/>
          </p:nvPr>
        </p:nvSpPr>
        <p:spPr>
          <a:xfrm>
            <a:off x="3124200" y="6356351"/>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3" name="Footer Placeholder 2"/>
          <p:cNvSpPr>
            <a:spLocks noGrp="1"/>
          </p:cNvSpPr>
          <p:nvPr>
            <p:ph type="ftr" sz="quarter" idx="11"/>
          </p:nvPr>
        </p:nvSpPr>
        <p:spPr>
          <a:xfrm>
            <a:off x="3124200" y="6356351"/>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1"/>
            <a:ext cx="2133600" cy="365125"/>
          </a:xfrm>
          <a:prstGeom prst="rect">
            <a:avLst/>
          </a:prstGeom>
        </p:spPr>
        <p:txBody>
          <a:bodyPr/>
          <a:lstStyle/>
          <a:p>
            <a:fld id="{32F32279-1DFB-5242-8DE5-7B17A9EB1D47}" type="datetimeFigureOut">
              <a:rPr lang="en-US" smtClean="0"/>
              <a:pPr/>
              <a:t>6/18/16</a:t>
            </a:fld>
            <a:endParaRPr lang="en-US"/>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903913" y="6492876"/>
            <a:ext cx="2133600" cy="365125"/>
          </a:xfrm>
          <a:prstGeom prst="rect">
            <a:avLst/>
          </a:prstGeom>
        </p:spPr>
        <p:txBody>
          <a:bodyPr/>
          <a:lstStyle/>
          <a:p>
            <a:fld id="{C34C04AF-0BA3-6F44-A8DB-8D089D18E6A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0" y="0"/>
            <a:ext cx="9141472" cy="6856104"/>
          </a:xfrm>
          <a:prstGeom prst="rect">
            <a:avLst/>
          </a:prstGeom>
        </p:spPr>
      </p:pic>
      <p:sp>
        <p:nvSpPr>
          <p:cNvPr id="2" name="Title Placeholder 1"/>
          <p:cNvSpPr>
            <a:spLocks noGrp="1"/>
          </p:cNvSpPr>
          <p:nvPr>
            <p:ph type="title"/>
          </p:nvPr>
        </p:nvSpPr>
        <p:spPr>
          <a:xfrm>
            <a:off x="457200" y="110881"/>
            <a:ext cx="8229600" cy="637987"/>
          </a:xfrm>
          <a:prstGeom prst="rect">
            <a:avLst/>
          </a:prstGeom>
        </p:spPr>
        <p:txBody>
          <a:bodyPr vert="horz" lIns="91440" tIns="45720" rIns="91440" bIns="45720" rtlCol="0" anchor="ctr">
            <a:normAutofit/>
          </a:bodyPr>
          <a:lstStyle/>
          <a:p>
            <a:r>
              <a:rPr lang="en-GB" dirty="0" smtClean="0"/>
              <a:t>TITLE TO GO HERE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8" name="Rectangle 7"/>
          <p:cNvSpPr/>
          <p:nvPr userDrawn="1"/>
        </p:nvSpPr>
        <p:spPr>
          <a:xfrm>
            <a:off x="8411635" y="6483853"/>
            <a:ext cx="550333" cy="276999"/>
          </a:xfrm>
          <a:prstGeom prst="rect">
            <a:avLst/>
          </a:prstGeom>
        </p:spPr>
        <p:txBody>
          <a:bodyPr wrap="square" anchor="ctr">
            <a:spAutoFit/>
          </a:bodyPr>
          <a:lstStyle/>
          <a:p>
            <a:pPr algn="ctr"/>
            <a:fld id="{D3E2F691-E059-DE45-BED1-F2F3E8547E09}" type="slidenum">
              <a:rPr lang="en-US" sz="1200" b="1" smtClean="0">
                <a:solidFill>
                  <a:schemeClr val="bg1"/>
                </a:solidFill>
                <a:latin typeface="Arial"/>
                <a:cs typeface="Arial"/>
              </a:rPr>
              <a:pPr algn="ctr"/>
              <a:t>‹#›</a:t>
            </a:fld>
            <a:endParaRPr lang="en-US" sz="1200" b="1" dirty="0">
              <a:solidFill>
                <a:schemeClr val="bg1"/>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iming>
    <p:tnLst>
      <p:par>
        <p:cTn id="1" dur="indefinite" restart="never" nodeType="tmRoot"/>
      </p:par>
    </p:tnLst>
  </p:timing>
  <p:txStyles>
    <p:titleStyle>
      <a:lvl1pPr algn="l" defTabSz="457200" rtl="0" eaLnBrk="1" latinLnBrk="0" hangingPunct="1">
        <a:spcBef>
          <a:spcPct val="0"/>
        </a:spcBef>
        <a:buNone/>
        <a:defRPr sz="2800" b="0" i="0" kern="1200">
          <a:solidFill>
            <a:schemeClr val="bg1"/>
          </a:solidFill>
          <a:latin typeface="Fiba" charset="0"/>
          <a:ea typeface="Fiba" charset="0"/>
          <a:cs typeface="Fiba" charset="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Univers 57 Condensed" charset="0"/>
          <a:ea typeface="Univers 57 Condensed" charset="0"/>
          <a:cs typeface="Univers 57 Condensed" charset="0"/>
        </a:defRPr>
      </a:lvl1pPr>
      <a:lvl2pPr marL="742950" indent="-285750" algn="l" defTabSz="457200" rtl="0" eaLnBrk="1" latinLnBrk="0" hangingPunct="1">
        <a:spcBef>
          <a:spcPct val="20000"/>
        </a:spcBef>
        <a:buFont typeface="Arial"/>
        <a:buChar char="–"/>
        <a:defRPr sz="2800" b="0" i="0" kern="1200">
          <a:solidFill>
            <a:schemeClr val="tx1"/>
          </a:solidFill>
          <a:latin typeface="Univers 57 Condensed" charset="0"/>
          <a:ea typeface="Univers 57 Condensed" charset="0"/>
          <a:cs typeface="Univers 57 Condensed" charset="0"/>
        </a:defRPr>
      </a:lvl2pPr>
      <a:lvl3pPr marL="1143000" indent="-228600" algn="l" defTabSz="457200" rtl="0" eaLnBrk="1" latinLnBrk="0" hangingPunct="1">
        <a:spcBef>
          <a:spcPct val="20000"/>
        </a:spcBef>
        <a:buFont typeface="Arial"/>
        <a:buChar char="•"/>
        <a:defRPr sz="2400" b="0" i="0" kern="1200">
          <a:solidFill>
            <a:schemeClr val="tx1"/>
          </a:solidFill>
          <a:latin typeface="Univers 57 Condensed" charset="0"/>
          <a:ea typeface="Univers 57 Condensed" charset="0"/>
          <a:cs typeface="Univers 57 Condensed" charset="0"/>
        </a:defRPr>
      </a:lvl3pPr>
      <a:lvl4pPr marL="1600200" indent="-228600" algn="l" defTabSz="457200" rtl="0" eaLnBrk="1" latinLnBrk="0" hangingPunct="1">
        <a:spcBef>
          <a:spcPct val="20000"/>
        </a:spcBef>
        <a:buFont typeface="Arial"/>
        <a:buChar char="–"/>
        <a:defRPr sz="2000" b="0" i="0" kern="1200">
          <a:solidFill>
            <a:schemeClr val="tx1"/>
          </a:solidFill>
          <a:latin typeface="Univers 57 Condensed" charset="0"/>
          <a:ea typeface="Univers 57 Condensed" charset="0"/>
          <a:cs typeface="Univers 57 Condensed" charset="0"/>
        </a:defRPr>
      </a:lvl4pPr>
      <a:lvl5pPr marL="2057400" indent="-228600" algn="l" defTabSz="457200" rtl="0" eaLnBrk="1" latinLnBrk="0" hangingPunct="1">
        <a:spcBef>
          <a:spcPct val="20000"/>
        </a:spcBef>
        <a:buFont typeface="Arial"/>
        <a:buChar char="»"/>
        <a:defRPr sz="2000" b="0" i="0" kern="1200">
          <a:solidFill>
            <a:schemeClr val="tx1"/>
          </a:solidFill>
          <a:latin typeface="Univers 57 Condensed" charset="0"/>
          <a:ea typeface="Univers 57 Condensed" charset="0"/>
          <a:cs typeface="Univers 57 Condensed"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8.png"/><Relationship Id="rId9" Type="http://schemas.openxmlformats.org/officeDocument/2006/relationships/image" Target="../media/image6.png"/><Relationship Id="rId10"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7.png"/><Relationship Id="rId9" Type="http://schemas.openxmlformats.org/officeDocument/2006/relationships/image" Target="../media/image6.png"/><Relationship Id="rId10"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7.png"/><Relationship Id="rId9" Type="http://schemas.openxmlformats.org/officeDocument/2006/relationships/image" Target="../media/image6.png"/><Relationship Id="rId10"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4.png"/><Relationship Id="rId7" Type="http://schemas.openxmlformats.org/officeDocument/2006/relationships/image" Target="../media/image7.png"/><Relationship Id="rId8" Type="http://schemas.openxmlformats.org/officeDocument/2006/relationships/image" Target="../media/image6.png"/><Relationship Id="rId9"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40740708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txBox="1">
            <a:spLocks/>
          </p:cNvSpPr>
          <p:nvPr/>
        </p:nvSpPr>
        <p:spPr bwMode="auto">
          <a:xfrm>
            <a:off x="98223" y="278926"/>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Strong &amp; weak side / ball &amp; opposite side</a:t>
            </a:r>
            <a:endParaRPr lang="en-US" sz="2400" b="1" dirty="0">
              <a:solidFill>
                <a:schemeClr val="bg1"/>
              </a:solidFill>
              <a:latin typeface="Fiba"/>
              <a:cs typeface="Fiba"/>
            </a:endParaRPr>
          </a:p>
        </p:txBody>
      </p:sp>
      <p:sp>
        <p:nvSpPr>
          <p:cNvPr id="4" name="Sisällön paikkamerkki 3"/>
          <p:cNvSpPr>
            <a:spLocks noGrp="1"/>
          </p:cNvSpPr>
          <p:nvPr>
            <p:ph idx="1"/>
          </p:nvPr>
        </p:nvSpPr>
        <p:spPr>
          <a:xfrm>
            <a:off x="213652" y="1644061"/>
            <a:ext cx="8930348" cy="4525963"/>
          </a:xfrm>
        </p:spPr>
        <p:txBody>
          <a:bodyPr>
            <a:normAutofit/>
          </a:bodyPr>
          <a:lstStyle/>
          <a:p>
            <a:pPr marL="514350" indent="-514350">
              <a:buFont typeface="+mj-lt"/>
              <a:buAutoNum type="arabicPeriod"/>
            </a:pPr>
            <a:r>
              <a:rPr lang="fi-FI" sz="2800" dirty="0" err="1" smtClean="0">
                <a:latin typeface="Univers 57 Condensed" charset="0"/>
                <a:ea typeface="Univers 57 Condensed" charset="0"/>
                <a:cs typeface="Univers 57 Condensed" charset="0"/>
              </a:rPr>
              <a:t>Two</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referees</a:t>
            </a:r>
            <a:r>
              <a:rPr lang="fi-FI" sz="2800" dirty="0" smtClean="0">
                <a:latin typeface="Univers 57 Condensed" charset="0"/>
                <a:ea typeface="Univers 57 Condensed" charset="0"/>
                <a:cs typeface="Univers 57 Condensed" charset="0"/>
              </a:rPr>
              <a:t> on the </a:t>
            </a:r>
            <a:r>
              <a:rPr lang="fi-FI" sz="2800" dirty="0" err="1" smtClean="0">
                <a:latin typeface="Univers 57 Condensed" charset="0"/>
                <a:ea typeface="Univers 57 Condensed" charset="0"/>
                <a:cs typeface="Univers 57 Condensed" charset="0"/>
              </a:rPr>
              <a:t>ball-side</a:t>
            </a:r>
            <a:r>
              <a:rPr lang="fi-FI" sz="2800" dirty="0">
                <a:latin typeface="Univers 57 Condensed" charset="0"/>
                <a:ea typeface="Univers 57 Condensed" charset="0"/>
                <a:cs typeface="Univers 57 Condensed" charset="0"/>
              </a:rPr>
              <a:t> </a:t>
            </a:r>
            <a:r>
              <a:rPr lang="fi-FI" sz="2800" dirty="0" smtClean="0">
                <a:latin typeface="Univers 57 Condensed" charset="0"/>
                <a:ea typeface="Univers 57 Condensed" charset="0"/>
                <a:cs typeface="Univers 57 Condensed" charset="0"/>
              </a:rPr>
              <a:t>as </a:t>
            </a:r>
            <a:r>
              <a:rPr lang="fi-FI" sz="2800" dirty="0" err="1" smtClean="0">
                <a:latin typeface="Univers 57 Condensed" charset="0"/>
                <a:ea typeface="Univers 57 Condensed" charset="0"/>
                <a:cs typeface="Univers 57 Condensed" charset="0"/>
              </a:rPr>
              <a:t>much</a:t>
            </a:r>
            <a:r>
              <a:rPr lang="fi-FI" sz="2800" dirty="0" smtClean="0">
                <a:latin typeface="Univers 57 Condensed" charset="0"/>
                <a:ea typeface="Univers 57 Condensed" charset="0"/>
                <a:cs typeface="Univers 57 Condensed" charset="0"/>
              </a:rPr>
              <a:t> as </a:t>
            </a:r>
            <a:r>
              <a:rPr lang="fi-FI" sz="2800" dirty="0" err="1" smtClean="0">
                <a:latin typeface="Univers 57 Condensed" charset="0"/>
                <a:ea typeface="Univers 57 Condensed" charset="0"/>
                <a:cs typeface="Univers 57 Condensed" charset="0"/>
              </a:rPr>
              <a:t>possible</a:t>
            </a:r>
            <a:r>
              <a:rPr lang="fi-FI" sz="2800" dirty="0" smtClean="0">
                <a:latin typeface="Univers 57 Condensed" charset="0"/>
                <a:ea typeface="Univers 57 Condensed" charset="0"/>
                <a:cs typeface="Univers 57 Condensed" charset="0"/>
              </a:rPr>
              <a:t>. </a:t>
            </a:r>
          </a:p>
          <a:p>
            <a:pPr marL="514350" indent="-514350">
              <a:buFont typeface="+mj-lt"/>
              <a:buAutoNum type="arabicPeriod"/>
            </a:pPr>
            <a:r>
              <a:rPr lang="fi-FI" sz="2800" dirty="0" err="1" smtClean="0">
                <a:latin typeface="Univers 57 Condensed" charset="0"/>
                <a:ea typeface="Univers 57 Condensed" charset="0"/>
                <a:cs typeface="Univers 57 Condensed" charset="0"/>
              </a:rPr>
              <a:t>You</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will</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have</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secondary</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coverage</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when</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necessary</a:t>
            </a:r>
            <a:r>
              <a:rPr lang="fi-FI" sz="2800" dirty="0" smtClean="0">
                <a:latin typeface="Univers 57 Condensed" charset="0"/>
                <a:ea typeface="Univers 57 Condensed" charset="0"/>
                <a:cs typeface="Univers 57 Condensed" charset="0"/>
              </a:rPr>
              <a:t>.</a:t>
            </a:r>
          </a:p>
          <a:p>
            <a:pPr marL="514350" indent="-514350">
              <a:buFont typeface="+mj-lt"/>
              <a:buAutoNum type="arabicPeriod"/>
            </a:pPr>
            <a:r>
              <a:rPr lang="fi-FI" sz="2800" dirty="0" smtClean="0">
                <a:latin typeface="Univers 57 Condensed" charset="0"/>
                <a:ea typeface="Univers 57 Condensed" charset="0"/>
                <a:cs typeface="Univers 57 Condensed" charset="0"/>
              </a:rPr>
              <a:t>Best </a:t>
            </a:r>
            <a:r>
              <a:rPr lang="fi-FI" sz="2800" dirty="0" err="1" smtClean="0">
                <a:latin typeface="Univers 57 Condensed" charset="0"/>
                <a:ea typeface="Univers 57 Condensed" charset="0"/>
                <a:cs typeface="Univers 57 Condensed" charset="0"/>
              </a:rPr>
              <a:t>angle</a:t>
            </a:r>
            <a:r>
              <a:rPr lang="fi-FI" sz="2800" dirty="0" smtClean="0">
                <a:latin typeface="Univers 57 Condensed" charset="0"/>
                <a:ea typeface="Univers 57 Condensed" charset="0"/>
                <a:cs typeface="Univers 57 Condensed" charset="0"/>
              </a:rPr>
              <a:t> for L&amp;T to referee the play </a:t>
            </a:r>
          </a:p>
          <a:p>
            <a:pPr marL="514350" indent="-514350">
              <a:buFont typeface="+mj-lt"/>
              <a:buAutoNum type="arabicPeriod"/>
            </a:pPr>
            <a:r>
              <a:rPr lang="fi-FI" sz="2800" dirty="0" err="1" smtClean="0">
                <a:latin typeface="Univers 57 Condensed" charset="0"/>
                <a:ea typeface="Univers 57 Condensed" charset="0"/>
                <a:cs typeface="Univers 57 Condensed" charset="0"/>
              </a:rPr>
              <a:t>Primary</a:t>
            </a:r>
            <a:r>
              <a:rPr lang="fi-FI" sz="2800" dirty="0" smtClean="0">
                <a:latin typeface="Univers 57 Condensed" charset="0"/>
                <a:ea typeface="Univers 57 Condensed" charset="0"/>
                <a:cs typeface="Univers 57 Condensed" charset="0"/>
              </a:rPr>
              <a:t> action </a:t>
            </a:r>
            <a:r>
              <a:rPr lang="fi-FI" sz="2800" dirty="0" err="1" smtClean="0">
                <a:latin typeface="Univers 57 Condensed" charset="0"/>
                <a:ea typeface="Univers 57 Condensed" charset="0"/>
                <a:cs typeface="Univers 57 Condensed" charset="0"/>
              </a:rPr>
              <a:t>area</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bus</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station</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will</a:t>
            </a:r>
            <a:r>
              <a:rPr lang="fi-FI" sz="2800" dirty="0" smtClean="0">
                <a:latin typeface="Univers 57 Condensed" charset="0"/>
                <a:ea typeface="Univers 57 Condensed" charset="0"/>
                <a:cs typeface="Univers 57 Condensed" charset="0"/>
              </a:rPr>
              <a:t> </a:t>
            </a:r>
            <a:r>
              <a:rPr lang="fi-FI" sz="2800" dirty="0" err="1" smtClean="0">
                <a:latin typeface="Univers 57 Condensed" charset="0"/>
                <a:ea typeface="Univers 57 Condensed" charset="0"/>
                <a:cs typeface="Univers 57 Condensed" charset="0"/>
              </a:rPr>
              <a:t>be</a:t>
            </a:r>
            <a:r>
              <a:rPr lang="fi-FI" sz="2800" dirty="0" smtClean="0">
                <a:latin typeface="Univers 57 Condensed" charset="0"/>
                <a:ea typeface="Univers 57 Condensed" charset="0"/>
                <a:cs typeface="Univers 57 Condensed" charset="0"/>
              </a:rPr>
              <a:t> on </a:t>
            </a:r>
            <a:r>
              <a:rPr lang="fi-FI" sz="2800" dirty="0" err="1" smtClean="0">
                <a:latin typeface="Univers 57 Condensed" charset="0"/>
                <a:ea typeface="Univers 57 Condensed" charset="0"/>
                <a:cs typeface="Univers 57 Condensed" charset="0"/>
              </a:rPr>
              <a:t>ball-side</a:t>
            </a:r>
            <a:endParaRPr lang="fi-FI" sz="2800" dirty="0">
              <a:latin typeface="Univers 57 Condensed" charset="0"/>
              <a:ea typeface="Univers 57 Condensed" charset="0"/>
              <a:cs typeface="Univers 57 Condensed" charset="0"/>
            </a:endParaRPr>
          </a:p>
        </p:txBody>
      </p:sp>
      <p:pic>
        <p:nvPicPr>
          <p:cNvPr id="2" name="Kuva 1" descr="Näyttökuva 2015-09-30 kello 19.05.07.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13200" y="3745199"/>
            <a:ext cx="3365500" cy="2797203"/>
          </a:xfrm>
          <a:prstGeom prst="rect">
            <a:avLst/>
          </a:prstGeom>
          <a:ln>
            <a:noFill/>
          </a:ln>
          <a:effectLst>
            <a:outerShdw blurRad="292100" dist="139700" dir="2700000" algn="tl" rotWithShape="0">
              <a:srgbClr val="333333">
                <a:alpha val="65000"/>
              </a:srgbClr>
            </a:outerShdw>
          </a:effectLst>
        </p:spPr>
      </p:pic>
      <p:sp>
        <p:nvSpPr>
          <p:cNvPr id="3" name="Iloiset kasvot 2"/>
          <p:cNvSpPr>
            <a:spLocks noChangeAspect="1"/>
          </p:cNvSpPr>
          <p:nvPr/>
        </p:nvSpPr>
        <p:spPr>
          <a:xfrm>
            <a:off x="5130899" y="5450504"/>
            <a:ext cx="546001" cy="545998"/>
          </a:xfrm>
          <a:prstGeom prst="smileyFace">
            <a:avLst/>
          </a:prstGeom>
          <a:solidFill>
            <a:srgbClr val="0000FF">
              <a:alpha val="42000"/>
            </a:srgbClr>
          </a:solidFill>
          <a:scene3d>
            <a:camera prst="orthographicFront">
              <a:rot lat="0" lon="0" rev="0"/>
            </a:camera>
            <a:lightRig rig="threePt" dir="t">
              <a:rot lat="0" lon="0" rev="1200000"/>
            </a:lightRig>
          </a:scene3d>
          <a:sp3d>
            <a:bevelT w="63500" h="25400" prst="relaxedInset"/>
          </a:sp3d>
        </p:spPr>
        <p:style>
          <a:lnRef idx="0">
            <a:schemeClr val="dk1"/>
          </a:lnRef>
          <a:fillRef idx="3">
            <a:schemeClr val="dk1"/>
          </a:fillRef>
          <a:effectRef idx="3">
            <a:schemeClr val="dk1"/>
          </a:effectRef>
          <a:fontRef idx="minor">
            <a:schemeClr val="lt1"/>
          </a:fontRef>
        </p:style>
        <p:txBody>
          <a:bodyPr rtlCol="0" anchor="ctr"/>
          <a:lstStyle/>
          <a:p>
            <a:pPr algn="ctr"/>
            <a:endParaRPr lang="fi-FI"/>
          </a:p>
        </p:txBody>
      </p:sp>
      <p:sp>
        <p:nvSpPr>
          <p:cNvPr id="6" name="Sisällön paikkamerkki 2"/>
          <p:cNvSpPr txBox="1">
            <a:spLocks/>
          </p:cNvSpPr>
          <p:nvPr/>
        </p:nvSpPr>
        <p:spPr>
          <a:xfrm>
            <a:off x="1880622" y="5567565"/>
            <a:ext cx="2132578" cy="56976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1400" b="1" dirty="0" smtClean="0">
                <a:latin typeface="Univers LT Std 57 Cn"/>
              </a:rPr>
              <a:t>Action area</a:t>
            </a:r>
          </a:p>
          <a:p>
            <a:pPr lvl="1" algn="ctr"/>
            <a:endParaRPr lang="en-US" sz="1400" dirty="0" smtClean="0">
              <a:latin typeface="Univers LT Std 57 Cn"/>
            </a:endParaRPr>
          </a:p>
          <a:p>
            <a:pPr algn="ctr"/>
            <a:endParaRPr lang="en-US" sz="1400" dirty="0" smtClean="0">
              <a:latin typeface="Univers LT Std 57 Cn"/>
            </a:endParaRPr>
          </a:p>
        </p:txBody>
      </p:sp>
      <p:cxnSp>
        <p:nvCxnSpPr>
          <p:cNvPr id="7" name="Suora yhdysviiva 6"/>
          <p:cNvCxnSpPr/>
          <p:nvPr/>
        </p:nvCxnSpPr>
        <p:spPr>
          <a:xfrm flipH="1">
            <a:off x="3513028" y="5734928"/>
            <a:ext cx="1782872" cy="0"/>
          </a:xfrm>
          <a:prstGeom prst="line">
            <a:avLst/>
          </a:prstGeom>
          <a:ln w="38100" cmpd="sng">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9" name="Tekstiruutu 8"/>
          <p:cNvSpPr txBox="1"/>
          <p:nvPr/>
        </p:nvSpPr>
        <p:spPr>
          <a:xfrm>
            <a:off x="7472233" y="907209"/>
            <a:ext cx="1326327" cy="646331"/>
          </a:xfrm>
          <a:prstGeom prst="rect">
            <a:avLst/>
          </a:prstGeom>
          <a:noFill/>
        </p:spPr>
        <p:txBody>
          <a:bodyPr wrap="square" rtlCol="0">
            <a:spAutoFit/>
          </a:bodyPr>
          <a:lstStyle/>
          <a:p>
            <a:pPr algn="ctr"/>
            <a:r>
              <a:rPr lang="en-GB" dirty="0" smtClean="0">
                <a:latin typeface="Univers 57 Condensed" charset="0"/>
                <a:ea typeface="Univers 57 Condensed" charset="0"/>
                <a:cs typeface="Univers 57 Condensed" charset="0"/>
              </a:rPr>
              <a:t>HSB / page 188</a:t>
            </a:r>
            <a:endParaRPr lang="en-GB" dirty="0">
              <a:latin typeface="Univers 57 Condensed" charset="0"/>
              <a:ea typeface="Univers 57 Condensed" charset="0"/>
              <a:cs typeface="Univers 57 Condensed" charset="0"/>
            </a:endParaRPr>
          </a:p>
        </p:txBody>
      </p:sp>
    </p:spTree>
    <p:extLst>
      <p:ext uri="{BB962C8B-B14F-4D97-AF65-F5344CB8AC3E}">
        <p14:creationId xmlns:p14="http://schemas.microsoft.com/office/powerpoint/2010/main" val="17597017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court_ho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665" y="989013"/>
            <a:ext cx="8082923" cy="503999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7346" name="Title 1"/>
          <p:cNvSpPr txBox="1">
            <a:spLocks/>
          </p:cNvSpPr>
          <p:nvPr/>
        </p:nvSpPr>
        <p:spPr bwMode="auto">
          <a:xfrm>
            <a:off x="472036" y="282575"/>
            <a:ext cx="8314998" cy="719138"/>
          </a:xfrm>
          <a:prstGeom prst="rect">
            <a:avLst/>
          </a:prstGeom>
          <a:noFill/>
          <a:ln w="9525">
            <a:noFill/>
            <a:miter lim="800000"/>
            <a:headEnd/>
            <a:tailEnd/>
          </a:ln>
        </p:spPr>
        <p:txBody>
          <a:bodyPr/>
          <a:lstStyle/>
          <a:p>
            <a:r>
              <a:rPr lang="en-GB" sz="2400" b="1" dirty="0" smtClean="0">
                <a:solidFill>
                  <a:schemeClr val="bg1"/>
                </a:solidFill>
                <a:latin typeface="Fiba"/>
                <a:cs typeface="Fiba"/>
              </a:rPr>
              <a:t>Court positioning / pre-game &amp; halftime</a:t>
            </a:r>
            <a:endParaRPr lang="en-GB" sz="2400" b="1" dirty="0">
              <a:solidFill>
                <a:schemeClr val="bg1"/>
              </a:solidFill>
              <a:latin typeface="Fiba"/>
              <a:cs typeface="Fiba"/>
            </a:endParaRPr>
          </a:p>
        </p:txBody>
      </p:sp>
      <p:pic>
        <p:nvPicPr>
          <p:cNvPr id="6" name="Kuva 5" descr="U1.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582921" y="2034230"/>
            <a:ext cx="396240" cy="396240"/>
          </a:xfrm>
          <a:prstGeom prst="rect">
            <a:avLst/>
          </a:prstGeom>
        </p:spPr>
      </p:pic>
      <p:pic>
        <p:nvPicPr>
          <p:cNvPr id="7" name="Kuva 6" descr="U2.png"/>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017827" y="2034230"/>
            <a:ext cx="396240" cy="396240"/>
          </a:xfrm>
          <a:prstGeom prst="rect">
            <a:avLst/>
          </a:prstGeom>
        </p:spPr>
      </p:pic>
      <p:pic>
        <p:nvPicPr>
          <p:cNvPr id="8" name="Kuva 7" descr="R.png"/>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300374" y="2076914"/>
            <a:ext cx="396240" cy="396240"/>
          </a:xfrm>
          <a:prstGeom prst="rect">
            <a:avLst/>
          </a:prstGeom>
        </p:spPr>
      </p:pic>
      <p:cxnSp>
        <p:nvCxnSpPr>
          <p:cNvPr id="10" name="Suora nuoliyhdysviiva 30"/>
          <p:cNvCxnSpPr>
            <a:cxnSpLocks noChangeShapeType="1"/>
          </p:cNvCxnSpPr>
          <p:nvPr/>
        </p:nvCxnSpPr>
        <p:spPr bwMode="auto">
          <a:xfrm flipH="1">
            <a:off x="2418080" y="2473154"/>
            <a:ext cx="721362" cy="473246"/>
          </a:xfrm>
          <a:prstGeom prst="straightConnector1">
            <a:avLst/>
          </a:prstGeom>
          <a:noFill/>
          <a:ln w="38100" cmpd="sng" algn="ctr">
            <a:solidFill>
              <a:srgbClr val="FF0000"/>
            </a:solidFill>
            <a:prstDash val="solid"/>
            <a:round/>
            <a:headEnd type="none"/>
            <a:tailEnd type="triangle" w="med" len="med"/>
          </a:ln>
        </p:spPr>
      </p:cxnSp>
      <p:cxnSp>
        <p:nvCxnSpPr>
          <p:cNvPr id="13" name="Suora nuoliyhdysviiva 30"/>
          <p:cNvCxnSpPr>
            <a:cxnSpLocks noChangeShapeType="1"/>
          </p:cNvCxnSpPr>
          <p:nvPr/>
        </p:nvCxnSpPr>
        <p:spPr bwMode="auto">
          <a:xfrm>
            <a:off x="5938229" y="2473154"/>
            <a:ext cx="635291" cy="473246"/>
          </a:xfrm>
          <a:prstGeom prst="straightConnector1">
            <a:avLst/>
          </a:prstGeom>
          <a:noFill/>
          <a:ln w="38100" cmpd="sng" algn="ctr">
            <a:solidFill>
              <a:srgbClr val="FF0000"/>
            </a:solidFill>
            <a:prstDash val="solid"/>
            <a:round/>
            <a:headEnd type="none"/>
            <a:tailEnd type="triangle" w="med" len="med"/>
          </a:ln>
        </p:spPr>
      </p:cxnSp>
      <p:sp>
        <p:nvSpPr>
          <p:cNvPr id="9" name="Tekstiruutu 8"/>
          <p:cNvSpPr txBox="1"/>
          <p:nvPr/>
        </p:nvSpPr>
        <p:spPr>
          <a:xfrm>
            <a:off x="7471060" y="953870"/>
            <a:ext cx="1271106" cy="646331"/>
          </a:xfrm>
          <a:prstGeom prst="rect">
            <a:avLst/>
          </a:prstGeom>
          <a:noFill/>
        </p:spPr>
        <p:txBody>
          <a:bodyPr wrap="square" rtlCol="0">
            <a:spAutoFit/>
          </a:bodyPr>
          <a:lstStyle/>
          <a:p>
            <a:pPr algn="ctr"/>
            <a:r>
              <a:rPr lang="en-GB" dirty="0" smtClean="0"/>
              <a:t>HSB / page189</a:t>
            </a:r>
            <a:endParaRPr lang="en-GB" dirty="0"/>
          </a:p>
        </p:txBody>
      </p:sp>
    </p:spTree>
    <p:extLst>
      <p:ext uri="{BB962C8B-B14F-4D97-AF65-F5344CB8AC3E}">
        <p14:creationId xmlns:p14="http://schemas.microsoft.com/office/powerpoint/2010/main" val="13258878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court_ho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665" y="989013"/>
            <a:ext cx="8082923" cy="503999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7346" name="Title 1"/>
          <p:cNvSpPr txBox="1">
            <a:spLocks/>
          </p:cNvSpPr>
          <p:nvPr/>
        </p:nvSpPr>
        <p:spPr bwMode="auto">
          <a:xfrm>
            <a:off x="472036" y="282575"/>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Court </a:t>
            </a:r>
            <a:r>
              <a:rPr lang="en-GB" sz="2400" b="1" dirty="0" smtClean="0">
                <a:solidFill>
                  <a:schemeClr val="bg1"/>
                </a:solidFill>
                <a:latin typeface="Fiba"/>
                <a:cs typeface="Fiba"/>
              </a:rPr>
              <a:t>positioning</a:t>
            </a:r>
            <a:r>
              <a:rPr lang="fr-CH" sz="2400" b="1" dirty="0" smtClean="0">
                <a:solidFill>
                  <a:schemeClr val="bg1"/>
                </a:solidFill>
                <a:latin typeface="Fiba"/>
                <a:cs typeface="Fiba"/>
              </a:rPr>
              <a:t> / </a:t>
            </a:r>
            <a:r>
              <a:rPr lang="fr-CH" sz="2400" b="1" dirty="0" err="1" smtClean="0">
                <a:solidFill>
                  <a:schemeClr val="bg1"/>
                </a:solidFill>
                <a:latin typeface="Fiba"/>
                <a:cs typeface="Fiba"/>
              </a:rPr>
              <a:t>pre-game</a:t>
            </a:r>
            <a:r>
              <a:rPr lang="fr-CH" sz="2400" b="1" dirty="0" smtClean="0">
                <a:solidFill>
                  <a:schemeClr val="bg1"/>
                </a:solidFill>
                <a:latin typeface="Fiba"/>
                <a:cs typeface="Fiba"/>
              </a:rPr>
              <a:t> &amp; </a:t>
            </a:r>
            <a:r>
              <a:rPr lang="fr-CH" sz="2400" b="1" dirty="0" err="1" smtClean="0">
                <a:solidFill>
                  <a:schemeClr val="bg1"/>
                </a:solidFill>
                <a:latin typeface="Fiba"/>
                <a:cs typeface="Fiba"/>
              </a:rPr>
              <a:t>halftime</a:t>
            </a:r>
            <a:endParaRPr lang="en-US" sz="2400" b="1" dirty="0">
              <a:solidFill>
                <a:schemeClr val="bg1"/>
              </a:solidFill>
              <a:latin typeface="Fiba"/>
              <a:cs typeface="Fiba"/>
            </a:endParaRPr>
          </a:p>
        </p:txBody>
      </p:sp>
      <p:pic>
        <p:nvPicPr>
          <p:cNvPr id="6" name="Kuva 5" descr="U1.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7375538" y="1888202"/>
            <a:ext cx="396240" cy="396240"/>
          </a:xfrm>
          <a:prstGeom prst="rect">
            <a:avLst/>
          </a:prstGeom>
        </p:spPr>
      </p:pic>
      <p:pic>
        <p:nvPicPr>
          <p:cNvPr id="7" name="Kuva 6" descr="U2.png"/>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1158616" y="1876281"/>
            <a:ext cx="396240" cy="396240"/>
          </a:xfrm>
          <a:prstGeom prst="rect">
            <a:avLst/>
          </a:prstGeom>
        </p:spPr>
      </p:pic>
      <p:pic>
        <p:nvPicPr>
          <p:cNvPr id="8" name="Kuva 7" descr="R.png"/>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316540" y="2232350"/>
            <a:ext cx="396240" cy="396240"/>
          </a:xfrm>
          <a:prstGeom prst="rect">
            <a:avLst/>
          </a:prstGeom>
        </p:spPr>
      </p:pic>
      <p:sp>
        <p:nvSpPr>
          <p:cNvPr id="9" name="Sisällön paikkamerkki 2"/>
          <p:cNvSpPr>
            <a:spLocks noGrp="1"/>
          </p:cNvSpPr>
          <p:nvPr>
            <p:ph idx="1"/>
          </p:nvPr>
        </p:nvSpPr>
        <p:spPr>
          <a:xfrm>
            <a:off x="451234" y="5897644"/>
            <a:ext cx="8094520" cy="837802"/>
          </a:xfrm>
          <a:solidFill>
            <a:srgbClr val="FFFF00"/>
          </a:solidFill>
        </p:spPr>
        <p:txBody>
          <a:bodyPr>
            <a:noAutofit/>
          </a:bodyPr>
          <a:lstStyle/>
          <a:p>
            <a:pPr marL="0" indent="0" algn="ctr" eaLnBrk="1" hangingPunct="1">
              <a:buNone/>
            </a:pPr>
            <a:r>
              <a:rPr lang="en-US" sz="2000" dirty="0" smtClean="0">
                <a:latin typeface="Univers 57 Condensed" charset="0"/>
                <a:ea typeface="Univers 57 Condensed" charset="0"/>
                <a:cs typeface="Univers 57 Condensed" charset="0"/>
              </a:rPr>
              <a:t>Optional: two referees are warming-up and one is observing teams</a:t>
            </a:r>
          </a:p>
          <a:p>
            <a:pPr marL="0" indent="0" algn="ctr" eaLnBrk="1" hangingPunct="1">
              <a:buNone/>
            </a:pPr>
            <a:r>
              <a:rPr lang="en-US" sz="2000" dirty="0" smtClean="0">
                <a:latin typeface="Univers 57 Condensed" charset="0"/>
                <a:ea typeface="Univers 57 Condensed" charset="0"/>
                <a:cs typeface="Univers 57 Condensed" charset="0"/>
              </a:rPr>
              <a:t>See: “Improve Your Game Warm-Up”</a:t>
            </a:r>
          </a:p>
          <a:p>
            <a:pPr lvl="1" algn="ctr" eaLnBrk="1" hangingPunct="1"/>
            <a:endParaRPr lang="en-US" sz="2000" dirty="0" smtClean="0">
              <a:latin typeface="Univers 57 Condensed" charset="0"/>
              <a:ea typeface="Univers 57 Condensed" charset="0"/>
              <a:cs typeface="Univers 57 Condensed" charset="0"/>
            </a:endParaRPr>
          </a:p>
          <a:p>
            <a:pPr algn="ctr" eaLnBrk="1" hangingPunct="1"/>
            <a:endParaRPr lang="en-US" sz="2000" dirty="0" smtClean="0">
              <a:latin typeface="Univers 57 Condensed" charset="0"/>
              <a:ea typeface="Univers 57 Condensed" charset="0"/>
              <a:cs typeface="Univers 57 Condensed" charset="0"/>
            </a:endParaRPr>
          </a:p>
        </p:txBody>
      </p:sp>
      <p:cxnSp>
        <p:nvCxnSpPr>
          <p:cNvPr id="10" name="Suora nuoliyhdysviiva 30"/>
          <p:cNvCxnSpPr>
            <a:cxnSpLocks noChangeShapeType="1"/>
          </p:cNvCxnSpPr>
          <p:nvPr/>
        </p:nvCxnSpPr>
        <p:spPr bwMode="auto">
          <a:xfrm flipH="1">
            <a:off x="3414067" y="2625740"/>
            <a:ext cx="811655" cy="473246"/>
          </a:xfrm>
          <a:prstGeom prst="straightConnector1">
            <a:avLst/>
          </a:prstGeom>
          <a:noFill/>
          <a:ln w="38100" cmpd="sng" algn="ctr">
            <a:solidFill>
              <a:srgbClr val="FF0000"/>
            </a:solidFill>
            <a:prstDash val="solid"/>
            <a:round/>
            <a:headEnd type="none"/>
            <a:tailEnd type="triangle" w="med" len="med"/>
          </a:ln>
        </p:spPr>
      </p:cxnSp>
      <p:cxnSp>
        <p:nvCxnSpPr>
          <p:cNvPr id="13" name="Suora nuoliyhdysviiva 30"/>
          <p:cNvCxnSpPr>
            <a:cxnSpLocks noChangeShapeType="1"/>
          </p:cNvCxnSpPr>
          <p:nvPr/>
        </p:nvCxnSpPr>
        <p:spPr bwMode="auto">
          <a:xfrm>
            <a:off x="4830205" y="2625740"/>
            <a:ext cx="785048" cy="473246"/>
          </a:xfrm>
          <a:prstGeom prst="straightConnector1">
            <a:avLst/>
          </a:prstGeom>
          <a:noFill/>
          <a:ln w="38100" cmpd="sng" algn="ctr">
            <a:solidFill>
              <a:srgbClr val="FF0000"/>
            </a:solidFill>
            <a:prstDash val="solid"/>
            <a:round/>
            <a:headEnd type="none"/>
            <a:tailEnd type="triangle" w="med" len="med"/>
          </a:ln>
        </p:spPr>
      </p:cxnSp>
      <p:cxnSp>
        <p:nvCxnSpPr>
          <p:cNvPr id="11" name="Suora nuoliyhdysviiva 30"/>
          <p:cNvCxnSpPr>
            <a:cxnSpLocks noChangeShapeType="1"/>
          </p:cNvCxnSpPr>
          <p:nvPr/>
        </p:nvCxnSpPr>
        <p:spPr bwMode="auto">
          <a:xfrm flipH="1">
            <a:off x="1576072" y="2074401"/>
            <a:ext cx="5708648" cy="0"/>
          </a:xfrm>
          <a:prstGeom prst="straightConnector1">
            <a:avLst/>
          </a:prstGeom>
          <a:noFill/>
          <a:ln w="38100" cmpd="sng" algn="ctr">
            <a:solidFill>
              <a:srgbClr val="FF0000"/>
            </a:solidFill>
            <a:prstDash val="dash"/>
            <a:round/>
            <a:headEnd type="triangle" w="med" len="med"/>
            <a:tailEnd type="triangle" w="med" len="med"/>
          </a:ln>
        </p:spPr>
      </p:cxnSp>
      <p:sp>
        <p:nvSpPr>
          <p:cNvPr id="12" name="Tekstiruutu 11"/>
          <p:cNvSpPr txBox="1"/>
          <p:nvPr/>
        </p:nvSpPr>
        <p:spPr>
          <a:xfrm>
            <a:off x="7471060" y="953870"/>
            <a:ext cx="1271106" cy="646331"/>
          </a:xfrm>
          <a:prstGeom prst="rect">
            <a:avLst/>
          </a:prstGeom>
          <a:noFill/>
        </p:spPr>
        <p:txBody>
          <a:bodyPr wrap="square" rtlCol="0">
            <a:spAutoFit/>
          </a:bodyPr>
          <a:lstStyle/>
          <a:p>
            <a:pPr algn="ctr"/>
            <a:r>
              <a:rPr lang="en-GB" dirty="0" smtClean="0"/>
              <a:t>HSB / page 189</a:t>
            </a:r>
            <a:endParaRPr lang="en-GB" dirty="0"/>
          </a:p>
        </p:txBody>
      </p:sp>
    </p:spTree>
    <p:extLst>
      <p:ext uri="{BB962C8B-B14F-4D97-AF65-F5344CB8AC3E}">
        <p14:creationId xmlns:p14="http://schemas.microsoft.com/office/powerpoint/2010/main" val="20539118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court_ho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665" y="989013"/>
            <a:ext cx="8082923" cy="503999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7346" name="Title 1"/>
          <p:cNvSpPr txBox="1">
            <a:spLocks/>
          </p:cNvSpPr>
          <p:nvPr/>
        </p:nvSpPr>
        <p:spPr bwMode="auto">
          <a:xfrm>
            <a:off x="472036" y="282575"/>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Court positions / time-outs 1</a:t>
            </a:r>
            <a:endParaRPr lang="en-US" sz="2400" b="1" dirty="0">
              <a:solidFill>
                <a:schemeClr val="bg1"/>
              </a:solidFill>
              <a:latin typeface="Fiba"/>
              <a:cs typeface="Fiba"/>
            </a:endParaRPr>
          </a:p>
        </p:txBody>
      </p:sp>
      <p:pic>
        <p:nvPicPr>
          <p:cNvPr id="6" name="Kuva 5" descr="U1.png"/>
          <p:cNvPicPr>
            <a:picLocks noChangeAspect="1"/>
          </p:cNvPicPr>
          <p:nvPr/>
        </p:nvPicPr>
        <p:blipFill>
          <a:blip r:embed="rId4">
            <a:extLst>
              <a:ext uri="{28A0092B-C50C-407E-A947-70E740481C1C}">
                <a14:useLocalDpi xmlns:a14="http://schemas.microsoft.com/office/drawing/2010/main"/>
              </a:ext>
            </a:extLst>
          </a:blip>
          <a:stretch>
            <a:fillRect/>
          </a:stretch>
        </p:blipFill>
        <p:spPr>
          <a:xfrm rot="4021787">
            <a:off x="6466394" y="2878635"/>
            <a:ext cx="396240" cy="396240"/>
          </a:xfrm>
          <a:prstGeom prst="rect">
            <a:avLst/>
          </a:prstGeom>
        </p:spPr>
      </p:pic>
      <p:pic>
        <p:nvPicPr>
          <p:cNvPr id="7" name="Kuva 6" descr="U2.png"/>
          <p:cNvPicPr>
            <a:picLocks noChangeAspect="1"/>
          </p:cNvPicPr>
          <p:nvPr/>
        </p:nvPicPr>
        <p:blipFill>
          <a:blip r:embed="rId5">
            <a:extLst>
              <a:ext uri="{28A0092B-C50C-407E-A947-70E740481C1C}">
                <a14:useLocalDpi xmlns:a14="http://schemas.microsoft.com/office/drawing/2010/main"/>
              </a:ext>
            </a:extLst>
          </a:blip>
          <a:stretch>
            <a:fillRect/>
          </a:stretch>
        </p:blipFill>
        <p:spPr>
          <a:xfrm rot="13028753">
            <a:off x="6083615" y="2922121"/>
            <a:ext cx="396240" cy="396240"/>
          </a:xfrm>
          <a:prstGeom prst="rect">
            <a:avLst/>
          </a:prstGeom>
        </p:spPr>
      </p:pic>
      <p:pic>
        <p:nvPicPr>
          <p:cNvPr id="8" name="Kuva 7" descr="R.png"/>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6163052" y="2504798"/>
            <a:ext cx="396240" cy="396240"/>
          </a:xfrm>
          <a:prstGeom prst="rect">
            <a:avLst/>
          </a:prstGeom>
        </p:spPr>
      </p:pic>
      <p:sp>
        <p:nvSpPr>
          <p:cNvPr id="9" name="Sisällön paikkamerkki 2"/>
          <p:cNvSpPr>
            <a:spLocks noGrp="1"/>
          </p:cNvSpPr>
          <p:nvPr>
            <p:ph idx="1"/>
          </p:nvPr>
        </p:nvSpPr>
        <p:spPr>
          <a:xfrm>
            <a:off x="451234" y="5897644"/>
            <a:ext cx="8094520" cy="569769"/>
          </a:xfrm>
        </p:spPr>
        <p:txBody>
          <a:bodyPr>
            <a:noAutofit/>
          </a:bodyPr>
          <a:lstStyle/>
          <a:p>
            <a:pPr marL="0" indent="0" algn="ctr" eaLnBrk="1" hangingPunct="1">
              <a:buNone/>
            </a:pPr>
            <a:r>
              <a:rPr lang="en-US" sz="2000" dirty="0" smtClean="0">
                <a:latin typeface="Univers 57 Condensed" charset="0"/>
                <a:ea typeface="Univers 57 Condensed" charset="0"/>
                <a:cs typeface="Univers 57 Condensed" charset="0"/>
              </a:rPr>
              <a:t>The three standard time-out positions – always in the opposite side.</a:t>
            </a:r>
          </a:p>
          <a:p>
            <a:pPr marL="0" indent="0" algn="ctr" eaLnBrk="1" hangingPunct="1">
              <a:buNone/>
            </a:pPr>
            <a:r>
              <a:rPr lang="en-US" sz="2000" dirty="0" smtClean="0">
                <a:latin typeface="Univers 57 Condensed" charset="0"/>
                <a:ea typeface="Univers 57 Condensed" charset="0"/>
                <a:cs typeface="Univers 57 Condensed" charset="0"/>
              </a:rPr>
              <a:t>Leave the ball where the game will be resumed.</a:t>
            </a:r>
          </a:p>
          <a:p>
            <a:pPr lvl="1" algn="ctr" eaLnBrk="1" hangingPunct="1"/>
            <a:endParaRPr lang="en-US" sz="2000" dirty="0" smtClean="0">
              <a:latin typeface="Univers 57 Condensed" charset="0"/>
              <a:ea typeface="Univers 57 Condensed" charset="0"/>
              <a:cs typeface="Univers 57 Condensed" charset="0"/>
            </a:endParaRPr>
          </a:p>
          <a:p>
            <a:pPr algn="ctr" eaLnBrk="1" hangingPunct="1"/>
            <a:endParaRPr lang="en-US" sz="2000" dirty="0" smtClean="0">
              <a:latin typeface="Univers 57 Condensed" charset="0"/>
              <a:ea typeface="Univers 57 Condensed" charset="0"/>
              <a:cs typeface="Univers 57 Condensed" charset="0"/>
            </a:endParaRPr>
          </a:p>
        </p:txBody>
      </p:sp>
      <p:sp>
        <p:nvSpPr>
          <p:cNvPr id="3" name="Ellipsi 2"/>
          <p:cNvSpPr/>
          <p:nvPr/>
        </p:nvSpPr>
        <p:spPr>
          <a:xfrm>
            <a:off x="5922898" y="2413358"/>
            <a:ext cx="1033200" cy="1036320"/>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2" name="Kuva 11" descr="U1.png"/>
          <p:cNvPicPr>
            <a:picLocks noChangeAspect="1"/>
          </p:cNvPicPr>
          <p:nvPr/>
        </p:nvPicPr>
        <p:blipFill>
          <a:blip r:embed="rId4">
            <a:extLst>
              <a:ext uri="{28A0092B-C50C-407E-A947-70E740481C1C}">
                <a14:useLocalDpi xmlns:a14="http://schemas.microsoft.com/office/drawing/2010/main"/>
              </a:ext>
            </a:extLst>
          </a:blip>
          <a:stretch>
            <a:fillRect/>
          </a:stretch>
        </p:blipFill>
        <p:spPr>
          <a:xfrm rot="4021787">
            <a:off x="4520754" y="2526284"/>
            <a:ext cx="396240" cy="396240"/>
          </a:xfrm>
          <a:prstGeom prst="rect">
            <a:avLst/>
          </a:prstGeom>
        </p:spPr>
      </p:pic>
      <p:pic>
        <p:nvPicPr>
          <p:cNvPr id="14" name="Kuva 13" descr="U2.png"/>
          <p:cNvPicPr>
            <a:picLocks noChangeAspect="1"/>
          </p:cNvPicPr>
          <p:nvPr/>
        </p:nvPicPr>
        <p:blipFill>
          <a:blip r:embed="rId5">
            <a:extLst>
              <a:ext uri="{28A0092B-C50C-407E-A947-70E740481C1C}">
                <a14:useLocalDpi xmlns:a14="http://schemas.microsoft.com/office/drawing/2010/main"/>
              </a:ext>
            </a:extLst>
          </a:blip>
          <a:stretch>
            <a:fillRect/>
          </a:stretch>
        </p:blipFill>
        <p:spPr>
          <a:xfrm rot="13028753">
            <a:off x="4137975" y="2569770"/>
            <a:ext cx="396240" cy="396240"/>
          </a:xfrm>
          <a:prstGeom prst="rect">
            <a:avLst/>
          </a:prstGeom>
        </p:spPr>
      </p:pic>
      <p:pic>
        <p:nvPicPr>
          <p:cNvPr id="15" name="Kuva 14" descr="R.png"/>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217412" y="2152447"/>
            <a:ext cx="396240" cy="396240"/>
          </a:xfrm>
          <a:prstGeom prst="rect">
            <a:avLst/>
          </a:prstGeom>
        </p:spPr>
      </p:pic>
      <p:sp>
        <p:nvSpPr>
          <p:cNvPr id="16" name="Ellipsi 15"/>
          <p:cNvSpPr/>
          <p:nvPr/>
        </p:nvSpPr>
        <p:spPr>
          <a:xfrm>
            <a:off x="3977258" y="2061007"/>
            <a:ext cx="1033200" cy="1036320"/>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17" name="Kuva 16" descr="U1.png"/>
          <p:cNvPicPr>
            <a:picLocks noChangeAspect="1"/>
          </p:cNvPicPr>
          <p:nvPr/>
        </p:nvPicPr>
        <p:blipFill>
          <a:blip r:embed="rId4">
            <a:extLst>
              <a:ext uri="{28A0092B-C50C-407E-A947-70E740481C1C}">
                <a14:useLocalDpi xmlns:a14="http://schemas.microsoft.com/office/drawing/2010/main"/>
              </a:ext>
            </a:extLst>
          </a:blip>
          <a:stretch>
            <a:fillRect/>
          </a:stretch>
        </p:blipFill>
        <p:spPr>
          <a:xfrm rot="4021787">
            <a:off x="2575114" y="2876992"/>
            <a:ext cx="396240" cy="396240"/>
          </a:xfrm>
          <a:prstGeom prst="rect">
            <a:avLst/>
          </a:prstGeom>
        </p:spPr>
      </p:pic>
      <p:pic>
        <p:nvPicPr>
          <p:cNvPr id="18" name="Kuva 17" descr="U2.png"/>
          <p:cNvPicPr>
            <a:picLocks noChangeAspect="1"/>
          </p:cNvPicPr>
          <p:nvPr/>
        </p:nvPicPr>
        <p:blipFill>
          <a:blip r:embed="rId5">
            <a:extLst>
              <a:ext uri="{28A0092B-C50C-407E-A947-70E740481C1C}">
                <a14:useLocalDpi xmlns:a14="http://schemas.microsoft.com/office/drawing/2010/main"/>
              </a:ext>
            </a:extLst>
          </a:blip>
          <a:stretch>
            <a:fillRect/>
          </a:stretch>
        </p:blipFill>
        <p:spPr>
          <a:xfrm rot="13028753">
            <a:off x="2192335" y="2920478"/>
            <a:ext cx="396240" cy="396240"/>
          </a:xfrm>
          <a:prstGeom prst="rect">
            <a:avLst/>
          </a:prstGeom>
        </p:spPr>
      </p:pic>
      <p:pic>
        <p:nvPicPr>
          <p:cNvPr id="19" name="Kuva 18" descr="R.png"/>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2271772" y="2503155"/>
            <a:ext cx="396240" cy="396240"/>
          </a:xfrm>
          <a:prstGeom prst="rect">
            <a:avLst/>
          </a:prstGeom>
        </p:spPr>
      </p:pic>
      <p:sp>
        <p:nvSpPr>
          <p:cNvPr id="20" name="Ellipsi 19"/>
          <p:cNvSpPr/>
          <p:nvPr/>
        </p:nvSpPr>
        <p:spPr>
          <a:xfrm>
            <a:off x="2031618" y="2411715"/>
            <a:ext cx="1033200" cy="1036320"/>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21" name="Picture 12" descr="pilota"/>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67419" y="2402637"/>
            <a:ext cx="438650" cy="432000"/>
          </a:xfrm>
          <a:prstGeom prst="rect">
            <a:avLst/>
          </a:prstGeom>
          <a:noFill/>
          <a:ln w="9525">
            <a:noFill/>
            <a:miter lim="800000"/>
            <a:headEnd/>
            <a:tailEnd/>
          </a:ln>
        </p:spPr>
      </p:pic>
      <p:cxnSp>
        <p:nvCxnSpPr>
          <p:cNvPr id="22" name="Suora nuoliyhdysviiva 30"/>
          <p:cNvCxnSpPr>
            <a:cxnSpLocks noChangeShapeType="1"/>
          </p:cNvCxnSpPr>
          <p:nvPr/>
        </p:nvCxnSpPr>
        <p:spPr bwMode="auto">
          <a:xfrm flipV="1">
            <a:off x="1208373" y="2116894"/>
            <a:ext cx="823245" cy="3600"/>
          </a:xfrm>
          <a:prstGeom prst="straightConnector1">
            <a:avLst/>
          </a:prstGeom>
          <a:noFill/>
          <a:ln w="57150" cmpd="sng" algn="ctr">
            <a:solidFill>
              <a:schemeClr val="bg1"/>
            </a:solidFill>
            <a:prstDash val="solid"/>
            <a:round/>
            <a:headEnd type="none"/>
            <a:tailEnd type="triangle" w="med" len="med"/>
          </a:ln>
        </p:spPr>
      </p:cxnSp>
      <p:sp>
        <p:nvSpPr>
          <p:cNvPr id="23" name="Tekstiruutu 22"/>
          <p:cNvSpPr txBox="1"/>
          <p:nvPr/>
        </p:nvSpPr>
        <p:spPr>
          <a:xfrm>
            <a:off x="7471060" y="953870"/>
            <a:ext cx="1271106" cy="646331"/>
          </a:xfrm>
          <a:prstGeom prst="rect">
            <a:avLst/>
          </a:prstGeom>
          <a:noFill/>
        </p:spPr>
        <p:txBody>
          <a:bodyPr wrap="square" rtlCol="0">
            <a:spAutoFit/>
          </a:bodyPr>
          <a:lstStyle/>
          <a:p>
            <a:pPr algn="ctr"/>
            <a:r>
              <a:rPr lang="en-GB" dirty="0" smtClean="0"/>
              <a:t>HSB / page 189</a:t>
            </a:r>
            <a:endParaRPr lang="en-GB" dirty="0"/>
          </a:p>
        </p:txBody>
      </p:sp>
    </p:spTree>
    <p:extLst>
      <p:ext uri="{BB962C8B-B14F-4D97-AF65-F5344CB8AC3E}">
        <p14:creationId xmlns:p14="http://schemas.microsoft.com/office/powerpoint/2010/main" val="15876354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court_ho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665" y="674053"/>
            <a:ext cx="8082923" cy="503999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7346" name="Title 1"/>
          <p:cNvSpPr txBox="1">
            <a:spLocks/>
          </p:cNvSpPr>
          <p:nvPr/>
        </p:nvSpPr>
        <p:spPr bwMode="auto">
          <a:xfrm>
            <a:off x="472036" y="282575"/>
            <a:ext cx="8314998" cy="719138"/>
          </a:xfrm>
          <a:prstGeom prst="rect">
            <a:avLst/>
          </a:prstGeom>
          <a:noFill/>
          <a:ln w="9525">
            <a:noFill/>
            <a:miter lim="800000"/>
            <a:headEnd/>
            <a:tailEnd/>
          </a:ln>
        </p:spPr>
        <p:txBody>
          <a:bodyPr/>
          <a:lstStyle/>
          <a:p>
            <a:r>
              <a:rPr lang="en-GB" sz="2400" b="1" dirty="0" smtClean="0">
                <a:solidFill>
                  <a:schemeClr val="bg1"/>
                </a:solidFill>
                <a:latin typeface="Fiba"/>
                <a:cs typeface="Fiba"/>
              </a:rPr>
              <a:t>Court positions / time-outs 2</a:t>
            </a:r>
            <a:endParaRPr lang="en-GB" sz="2400" b="1" dirty="0">
              <a:solidFill>
                <a:schemeClr val="bg1"/>
              </a:solidFill>
              <a:latin typeface="Fiba"/>
              <a:cs typeface="Fiba"/>
            </a:endParaRPr>
          </a:p>
        </p:txBody>
      </p:sp>
      <p:sp>
        <p:nvSpPr>
          <p:cNvPr id="9" name="Sisällön paikkamerkki 2"/>
          <p:cNvSpPr>
            <a:spLocks noGrp="1"/>
          </p:cNvSpPr>
          <p:nvPr>
            <p:ph idx="1"/>
          </p:nvPr>
        </p:nvSpPr>
        <p:spPr>
          <a:xfrm>
            <a:off x="443676" y="5646886"/>
            <a:ext cx="7229726" cy="569769"/>
          </a:xfrm>
        </p:spPr>
        <p:txBody>
          <a:bodyPr>
            <a:noAutofit/>
          </a:bodyPr>
          <a:lstStyle/>
          <a:p>
            <a:pPr marL="0" indent="0" algn="ctr" eaLnBrk="1" hangingPunct="1">
              <a:buNone/>
            </a:pPr>
            <a:r>
              <a:rPr lang="en-US" sz="2000" dirty="0" smtClean="0">
                <a:latin typeface="Univers 57 Condensed" charset="0"/>
                <a:ea typeface="Univers 57 Condensed" charset="0"/>
                <a:cs typeface="Univers 57 Condensed" charset="0"/>
              </a:rPr>
              <a:t>20 seconds before end of the time-outs – two referees move close to team bench areas in order to be ready to activate teams returning to the court at 50 seconds warning signal. </a:t>
            </a:r>
          </a:p>
          <a:p>
            <a:pPr lvl="1" algn="ctr" eaLnBrk="1" hangingPunct="1"/>
            <a:endParaRPr lang="en-US" sz="2000" dirty="0" smtClean="0">
              <a:latin typeface="Univers 57 Condensed" charset="0"/>
              <a:ea typeface="Univers 57 Condensed" charset="0"/>
              <a:cs typeface="Univers 57 Condensed" charset="0"/>
            </a:endParaRPr>
          </a:p>
          <a:p>
            <a:pPr algn="ctr" eaLnBrk="1" hangingPunct="1"/>
            <a:endParaRPr lang="en-US" sz="2000" dirty="0" smtClean="0">
              <a:latin typeface="Univers 57 Condensed" charset="0"/>
              <a:ea typeface="Univers 57 Condensed" charset="0"/>
              <a:cs typeface="Univers 57 Condensed" charset="0"/>
            </a:endParaRPr>
          </a:p>
        </p:txBody>
      </p:sp>
      <p:pic>
        <p:nvPicPr>
          <p:cNvPr id="17" name="Kuva 16" descr="U1.png"/>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rot="4021787">
            <a:off x="2575114" y="2562032"/>
            <a:ext cx="396240" cy="396240"/>
          </a:xfrm>
          <a:prstGeom prst="rect">
            <a:avLst/>
          </a:prstGeom>
        </p:spPr>
      </p:pic>
      <p:pic>
        <p:nvPicPr>
          <p:cNvPr id="18" name="Kuva 17" descr="U2.png"/>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rot="13028753">
            <a:off x="2192335" y="2605518"/>
            <a:ext cx="396240" cy="396240"/>
          </a:xfrm>
          <a:prstGeom prst="rect">
            <a:avLst/>
          </a:prstGeom>
        </p:spPr>
      </p:pic>
      <p:pic>
        <p:nvPicPr>
          <p:cNvPr id="19" name="Kuva 18" descr="R.png"/>
          <p:cNvPicPr>
            <a:picLocks noChangeAspect="1"/>
          </p:cNvPicPr>
          <p:nvPr/>
        </p:nvPicPr>
        <p:blipFill>
          <a:blip r:embed="rId6">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2271772" y="2188195"/>
            <a:ext cx="396240" cy="396240"/>
          </a:xfrm>
          <a:prstGeom prst="rect">
            <a:avLst/>
          </a:prstGeom>
        </p:spPr>
      </p:pic>
      <p:sp>
        <p:nvSpPr>
          <p:cNvPr id="20" name="Ellipsi 19"/>
          <p:cNvSpPr/>
          <p:nvPr/>
        </p:nvSpPr>
        <p:spPr>
          <a:xfrm>
            <a:off x="2031618" y="2096755"/>
            <a:ext cx="1033200" cy="1036320"/>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21" name="Picture 12" descr="pilota"/>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917423" y="2256642"/>
            <a:ext cx="438650" cy="432000"/>
          </a:xfrm>
          <a:prstGeom prst="rect">
            <a:avLst/>
          </a:prstGeom>
          <a:noFill/>
          <a:ln w="9525">
            <a:noFill/>
            <a:miter lim="800000"/>
            <a:headEnd/>
            <a:tailEnd/>
          </a:ln>
        </p:spPr>
      </p:pic>
      <p:pic>
        <p:nvPicPr>
          <p:cNvPr id="22" name="Kuva 21" descr="U1.png"/>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5866306" y="4102643"/>
            <a:ext cx="396240" cy="396240"/>
          </a:xfrm>
          <a:prstGeom prst="rect">
            <a:avLst/>
          </a:prstGeom>
        </p:spPr>
      </p:pic>
      <p:pic>
        <p:nvPicPr>
          <p:cNvPr id="23" name="Kuva 22" descr="U2.png"/>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2660440" y="4179030"/>
            <a:ext cx="396240" cy="396240"/>
          </a:xfrm>
          <a:prstGeom prst="rect">
            <a:avLst/>
          </a:prstGeom>
        </p:spPr>
      </p:pic>
      <p:cxnSp>
        <p:nvCxnSpPr>
          <p:cNvPr id="25" name="Suora nuoliyhdysviiva 24"/>
          <p:cNvCxnSpPr/>
          <p:nvPr/>
        </p:nvCxnSpPr>
        <p:spPr>
          <a:xfrm>
            <a:off x="2998930" y="2944226"/>
            <a:ext cx="2817998" cy="1298578"/>
          </a:xfrm>
          <a:prstGeom prst="straightConnector1">
            <a:avLst/>
          </a:prstGeom>
          <a:ln w="57150" cmpd="sng">
            <a:solidFill>
              <a:schemeClr val="tx1"/>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6" name="Suora nuoliyhdysviiva 25"/>
          <p:cNvCxnSpPr/>
          <p:nvPr/>
        </p:nvCxnSpPr>
        <p:spPr>
          <a:xfrm>
            <a:off x="2469892" y="3045538"/>
            <a:ext cx="303342" cy="1107272"/>
          </a:xfrm>
          <a:prstGeom prst="straightConnector1">
            <a:avLst/>
          </a:prstGeom>
          <a:ln w="57150" cmpd="sng">
            <a:solidFill>
              <a:schemeClr val="tx1"/>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7" name="Suora nuoliyhdysviiva 26"/>
          <p:cNvCxnSpPr/>
          <p:nvPr/>
        </p:nvCxnSpPr>
        <p:spPr>
          <a:xfrm flipH="1" flipV="1">
            <a:off x="1406062" y="2253014"/>
            <a:ext cx="833644" cy="133302"/>
          </a:xfrm>
          <a:prstGeom prst="straightConnector1">
            <a:avLst/>
          </a:prstGeom>
          <a:ln w="57150" cmpd="sng">
            <a:solidFill>
              <a:srgbClr val="00B05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uora nuoliyhdysviiva 30"/>
          <p:cNvCxnSpPr>
            <a:cxnSpLocks noChangeShapeType="1"/>
          </p:cNvCxnSpPr>
          <p:nvPr/>
        </p:nvCxnSpPr>
        <p:spPr bwMode="auto">
          <a:xfrm flipV="1">
            <a:off x="1601489" y="1762818"/>
            <a:ext cx="823245" cy="3600"/>
          </a:xfrm>
          <a:prstGeom prst="straightConnector1">
            <a:avLst/>
          </a:prstGeom>
          <a:noFill/>
          <a:ln w="57150" cmpd="sng" algn="ctr">
            <a:solidFill>
              <a:schemeClr val="bg1"/>
            </a:solidFill>
            <a:prstDash val="solid"/>
            <a:round/>
            <a:headEnd type="none"/>
            <a:tailEnd type="triangle" w="med" len="med"/>
          </a:ln>
        </p:spPr>
      </p:cxnSp>
      <p:pic>
        <p:nvPicPr>
          <p:cNvPr id="28" name="Kuva 27" descr="Lead.png"/>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12881058">
            <a:off x="7744872" y="2217546"/>
            <a:ext cx="463734" cy="395998"/>
          </a:xfrm>
          <a:prstGeom prst="rect">
            <a:avLst/>
          </a:prstGeom>
        </p:spPr>
      </p:pic>
      <p:pic>
        <p:nvPicPr>
          <p:cNvPr id="29" name="Kuva 28" descr="Center.png"/>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501157" y="4207942"/>
            <a:ext cx="463734" cy="395998"/>
          </a:xfrm>
          <a:prstGeom prst="rect">
            <a:avLst/>
          </a:prstGeom>
        </p:spPr>
      </p:pic>
      <p:pic>
        <p:nvPicPr>
          <p:cNvPr id="30" name="Kuva 29" descr="Trail.png"/>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6371897">
            <a:off x="943072" y="1939649"/>
            <a:ext cx="463734" cy="395998"/>
          </a:xfrm>
          <a:prstGeom prst="rect">
            <a:avLst/>
          </a:prstGeom>
        </p:spPr>
      </p:pic>
      <p:cxnSp>
        <p:nvCxnSpPr>
          <p:cNvPr id="31" name="Suora nuoliyhdysviiva 30"/>
          <p:cNvCxnSpPr/>
          <p:nvPr/>
        </p:nvCxnSpPr>
        <p:spPr>
          <a:xfrm flipV="1">
            <a:off x="6147847" y="2710305"/>
            <a:ext cx="1525555" cy="1249652"/>
          </a:xfrm>
          <a:prstGeom prst="straightConnector1">
            <a:avLst/>
          </a:prstGeom>
          <a:ln w="57150" cmpd="sng">
            <a:solidFill>
              <a:srgbClr val="0070C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32" name="Suora nuoliyhdysviiva 31"/>
          <p:cNvCxnSpPr/>
          <p:nvPr/>
        </p:nvCxnSpPr>
        <p:spPr>
          <a:xfrm>
            <a:off x="3130227" y="4486252"/>
            <a:ext cx="3443293" cy="22791"/>
          </a:xfrm>
          <a:prstGeom prst="straightConnector1">
            <a:avLst/>
          </a:prstGeom>
          <a:ln w="57150" cmpd="sng">
            <a:solidFill>
              <a:srgbClr val="FF000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24" name="Tekstiruutu 23"/>
          <p:cNvSpPr txBox="1"/>
          <p:nvPr/>
        </p:nvSpPr>
        <p:spPr>
          <a:xfrm>
            <a:off x="7471060" y="953870"/>
            <a:ext cx="1271106" cy="646331"/>
          </a:xfrm>
          <a:prstGeom prst="rect">
            <a:avLst/>
          </a:prstGeom>
          <a:noFill/>
        </p:spPr>
        <p:txBody>
          <a:bodyPr wrap="square" rtlCol="0">
            <a:spAutoFit/>
          </a:bodyPr>
          <a:lstStyle/>
          <a:p>
            <a:pPr algn="ctr"/>
            <a:r>
              <a:rPr lang="en-GB" dirty="0" smtClean="0"/>
              <a:t>HSB / page 189</a:t>
            </a:r>
            <a:endParaRPr lang="en-GB" dirty="0"/>
          </a:p>
        </p:txBody>
      </p:sp>
    </p:spTree>
    <p:extLst>
      <p:ext uri="{BB962C8B-B14F-4D97-AF65-F5344CB8AC3E}">
        <p14:creationId xmlns:p14="http://schemas.microsoft.com/office/powerpoint/2010/main" val="18548454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court_ho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665" y="989013"/>
            <a:ext cx="8082923" cy="503999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7346" name="Title 1"/>
          <p:cNvSpPr txBox="1">
            <a:spLocks/>
          </p:cNvSpPr>
          <p:nvPr/>
        </p:nvSpPr>
        <p:spPr bwMode="auto">
          <a:xfrm>
            <a:off x="472036" y="282575"/>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Court </a:t>
            </a:r>
            <a:r>
              <a:rPr lang="fr-CH" sz="2400" b="1" dirty="0" err="1" smtClean="0">
                <a:solidFill>
                  <a:schemeClr val="bg1"/>
                </a:solidFill>
                <a:latin typeface="Fiba"/>
                <a:cs typeface="Fiba"/>
              </a:rPr>
              <a:t>positioning</a:t>
            </a:r>
            <a:r>
              <a:rPr lang="fr-CH" sz="2400" b="1" dirty="0" smtClean="0">
                <a:solidFill>
                  <a:schemeClr val="bg1"/>
                </a:solidFill>
                <a:latin typeface="Fiba"/>
                <a:cs typeface="Fiba"/>
              </a:rPr>
              <a:t> / </a:t>
            </a:r>
            <a:r>
              <a:rPr lang="fr-CH" sz="2400" b="1" dirty="0" err="1" smtClean="0">
                <a:solidFill>
                  <a:schemeClr val="bg1"/>
                </a:solidFill>
                <a:latin typeface="Fiba"/>
                <a:cs typeface="Fiba"/>
              </a:rPr>
              <a:t>Opening</a:t>
            </a:r>
            <a:r>
              <a:rPr lang="fr-CH" sz="2400" b="1" dirty="0" smtClean="0">
                <a:solidFill>
                  <a:schemeClr val="bg1"/>
                </a:solidFill>
                <a:latin typeface="Fiba"/>
                <a:cs typeface="Fiba"/>
              </a:rPr>
              <a:t> </a:t>
            </a:r>
            <a:r>
              <a:rPr lang="fr-CH" sz="2400" b="1" dirty="0" err="1" smtClean="0">
                <a:solidFill>
                  <a:schemeClr val="bg1"/>
                </a:solidFill>
                <a:latin typeface="Fiba"/>
                <a:cs typeface="Fiba"/>
              </a:rPr>
              <a:t>Jumpball</a:t>
            </a:r>
            <a:r>
              <a:rPr lang="fr-CH" sz="2400" b="1" dirty="0" smtClean="0">
                <a:solidFill>
                  <a:schemeClr val="bg1"/>
                </a:solidFill>
                <a:latin typeface="Fiba"/>
                <a:cs typeface="Fiba"/>
              </a:rPr>
              <a:t> </a:t>
            </a:r>
            <a:endParaRPr lang="en-US" sz="2400" b="1" dirty="0">
              <a:solidFill>
                <a:schemeClr val="bg1"/>
              </a:solidFill>
              <a:latin typeface="Fiba"/>
              <a:cs typeface="Fiba"/>
            </a:endParaRPr>
          </a:p>
        </p:txBody>
      </p:sp>
      <p:sp>
        <p:nvSpPr>
          <p:cNvPr id="5" name="Suorakulmio 4"/>
          <p:cNvSpPr/>
          <p:nvPr/>
        </p:nvSpPr>
        <p:spPr>
          <a:xfrm>
            <a:off x="4485640" y="4551229"/>
            <a:ext cx="636101" cy="531311"/>
          </a:xfrm>
          <a:prstGeom prst="rect">
            <a:avLst/>
          </a:prstGeom>
          <a:noFill/>
          <a:ln w="38100" cmpd="sng">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pic>
        <p:nvPicPr>
          <p:cNvPr id="6" name="Kuva 5" descr="U1.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4587241" y="4602029"/>
            <a:ext cx="396240" cy="396240"/>
          </a:xfrm>
          <a:prstGeom prst="rect">
            <a:avLst/>
          </a:prstGeom>
        </p:spPr>
      </p:pic>
      <p:pic>
        <p:nvPicPr>
          <p:cNvPr id="7" name="Kuva 6" descr="U2.png"/>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3086100" y="2224589"/>
            <a:ext cx="396240" cy="396240"/>
          </a:xfrm>
          <a:prstGeom prst="rect">
            <a:avLst/>
          </a:prstGeom>
        </p:spPr>
      </p:pic>
      <p:pic>
        <p:nvPicPr>
          <p:cNvPr id="8" name="Kuva 7" descr="R.png"/>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4343400" y="2620829"/>
            <a:ext cx="396240" cy="396240"/>
          </a:xfrm>
          <a:prstGeom prst="rect">
            <a:avLst/>
          </a:prstGeom>
        </p:spPr>
      </p:pic>
      <p:pic>
        <p:nvPicPr>
          <p:cNvPr id="20" name="Picture 12" descr="pilota"/>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204471" y="2768300"/>
            <a:ext cx="438650" cy="432000"/>
          </a:xfrm>
          <a:prstGeom prst="rect">
            <a:avLst/>
          </a:prstGeom>
          <a:noFill/>
          <a:ln w="9525">
            <a:noFill/>
            <a:miter lim="800000"/>
            <a:headEnd/>
            <a:tailEnd/>
          </a:ln>
        </p:spPr>
      </p:pic>
      <p:sp>
        <p:nvSpPr>
          <p:cNvPr id="9" name="Tekstiruutu 8"/>
          <p:cNvSpPr txBox="1"/>
          <p:nvPr/>
        </p:nvSpPr>
        <p:spPr>
          <a:xfrm>
            <a:off x="7471060" y="953870"/>
            <a:ext cx="1271106" cy="646331"/>
          </a:xfrm>
          <a:prstGeom prst="rect">
            <a:avLst/>
          </a:prstGeom>
          <a:noFill/>
        </p:spPr>
        <p:txBody>
          <a:bodyPr wrap="square" rtlCol="0">
            <a:spAutoFit/>
          </a:bodyPr>
          <a:lstStyle/>
          <a:p>
            <a:pPr algn="ctr"/>
            <a:r>
              <a:rPr lang="en-GB" dirty="0" smtClean="0"/>
              <a:t>HSB / page 190</a:t>
            </a:r>
            <a:endParaRPr lang="en-GB" dirty="0"/>
          </a:p>
        </p:txBody>
      </p:sp>
    </p:spTree>
    <p:extLst>
      <p:ext uri="{BB962C8B-B14F-4D97-AF65-F5344CB8AC3E}">
        <p14:creationId xmlns:p14="http://schemas.microsoft.com/office/powerpoint/2010/main" val="11550740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court_ho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665" y="989013"/>
            <a:ext cx="8082923" cy="503999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7346" name="Title 1"/>
          <p:cNvSpPr txBox="1">
            <a:spLocks/>
          </p:cNvSpPr>
          <p:nvPr/>
        </p:nvSpPr>
        <p:spPr bwMode="auto">
          <a:xfrm>
            <a:off x="472036" y="282575"/>
            <a:ext cx="8314998" cy="719138"/>
          </a:xfrm>
          <a:prstGeom prst="rect">
            <a:avLst/>
          </a:prstGeom>
          <a:noFill/>
          <a:ln w="9525">
            <a:noFill/>
            <a:miter lim="800000"/>
            <a:headEnd/>
            <a:tailEnd/>
          </a:ln>
        </p:spPr>
        <p:txBody>
          <a:bodyPr/>
          <a:lstStyle/>
          <a:p>
            <a:r>
              <a:rPr lang="fr-CH" sz="2400" b="1" dirty="0" err="1" smtClean="0">
                <a:solidFill>
                  <a:schemeClr val="bg1"/>
                </a:solidFill>
                <a:latin typeface="Fiba"/>
                <a:cs typeface="Fiba"/>
              </a:rPr>
              <a:t>Jumpball</a:t>
            </a:r>
            <a:r>
              <a:rPr lang="fr-CH" sz="2400" b="1" dirty="0" smtClean="0">
                <a:solidFill>
                  <a:schemeClr val="bg1"/>
                </a:solidFill>
                <a:latin typeface="Fiba"/>
                <a:cs typeface="Fiba"/>
              </a:rPr>
              <a:t> – </a:t>
            </a:r>
            <a:r>
              <a:rPr lang="fr-CH" sz="2400" b="1" dirty="0" err="1" smtClean="0">
                <a:solidFill>
                  <a:schemeClr val="bg1"/>
                </a:solidFill>
                <a:latin typeface="Fiba"/>
                <a:cs typeface="Fiba"/>
              </a:rPr>
              <a:t>play</a:t>
            </a:r>
            <a:r>
              <a:rPr lang="fr-CH" sz="2400" b="1" dirty="0" smtClean="0">
                <a:solidFill>
                  <a:schemeClr val="bg1"/>
                </a:solidFill>
                <a:latin typeface="Fiba"/>
                <a:cs typeface="Fiba"/>
              </a:rPr>
              <a:t> </a:t>
            </a:r>
            <a:r>
              <a:rPr lang="fr-CH" sz="2400" b="1" dirty="0" err="1" smtClean="0">
                <a:solidFill>
                  <a:schemeClr val="bg1"/>
                </a:solidFill>
                <a:latin typeface="Fiba"/>
                <a:cs typeface="Fiba"/>
              </a:rPr>
              <a:t>goes</a:t>
            </a:r>
            <a:r>
              <a:rPr lang="fr-CH" sz="2400" b="1" dirty="0" smtClean="0">
                <a:solidFill>
                  <a:schemeClr val="bg1"/>
                </a:solidFill>
                <a:latin typeface="Fiba"/>
                <a:cs typeface="Fiba"/>
              </a:rPr>
              <a:t> to the right</a:t>
            </a:r>
            <a:endParaRPr lang="en-US" sz="2400" b="1" dirty="0">
              <a:solidFill>
                <a:schemeClr val="bg1"/>
              </a:solidFill>
              <a:latin typeface="Fiba"/>
              <a:cs typeface="Fiba"/>
            </a:endParaRPr>
          </a:p>
        </p:txBody>
      </p:sp>
      <p:pic>
        <p:nvPicPr>
          <p:cNvPr id="6" name="Kuva 5" descr="U1.png"/>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4587241" y="4602029"/>
            <a:ext cx="396240" cy="396240"/>
          </a:xfrm>
          <a:prstGeom prst="rect">
            <a:avLst/>
          </a:prstGeom>
        </p:spPr>
      </p:pic>
      <p:pic>
        <p:nvPicPr>
          <p:cNvPr id="7" name="Kuva 6" descr="U2.png"/>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3086100" y="2224589"/>
            <a:ext cx="396240" cy="396240"/>
          </a:xfrm>
          <a:prstGeom prst="rect">
            <a:avLst/>
          </a:prstGeom>
        </p:spPr>
      </p:pic>
      <p:pic>
        <p:nvPicPr>
          <p:cNvPr id="8" name="Kuva 7" descr="R.png"/>
          <p:cNvPicPr>
            <a:picLocks noChangeAspect="1"/>
          </p:cNvPicPr>
          <p:nvPr/>
        </p:nvPicPr>
        <p:blipFill>
          <a:blip r:embed="rId6">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4308577" y="3081839"/>
            <a:ext cx="396240" cy="396240"/>
          </a:xfrm>
          <a:prstGeom prst="rect">
            <a:avLst/>
          </a:prstGeom>
        </p:spPr>
      </p:pic>
      <p:pic>
        <p:nvPicPr>
          <p:cNvPr id="20" name="Picture 12" descr="pilota"/>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659348" y="3358632"/>
            <a:ext cx="438650" cy="432000"/>
          </a:xfrm>
          <a:prstGeom prst="rect">
            <a:avLst/>
          </a:prstGeom>
          <a:noFill/>
          <a:ln w="9525">
            <a:noFill/>
            <a:miter lim="800000"/>
            <a:headEnd/>
            <a:tailEnd/>
          </a:ln>
        </p:spPr>
      </p:pic>
      <p:sp>
        <p:nvSpPr>
          <p:cNvPr id="9" name="Tekstiruutu 8"/>
          <p:cNvSpPr txBox="1"/>
          <p:nvPr/>
        </p:nvSpPr>
        <p:spPr>
          <a:xfrm>
            <a:off x="7471060" y="953870"/>
            <a:ext cx="1271106" cy="646331"/>
          </a:xfrm>
          <a:prstGeom prst="rect">
            <a:avLst/>
          </a:prstGeom>
          <a:noFill/>
        </p:spPr>
        <p:txBody>
          <a:bodyPr wrap="square" rtlCol="0">
            <a:spAutoFit/>
          </a:bodyPr>
          <a:lstStyle/>
          <a:p>
            <a:pPr algn="ctr"/>
            <a:r>
              <a:rPr lang="en-GB" dirty="0" smtClean="0"/>
              <a:t>HSB / page 191</a:t>
            </a:r>
            <a:endParaRPr lang="en-GB" dirty="0"/>
          </a:p>
        </p:txBody>
      </p:sp>
      <p:pic>
        <p:nvPicPr>
          <p:cNvPr id="10" name="Kuva 9" descr="Trail.png"/>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3793967">
            <a:off x="5032821" y="4386458"/>
            <a:ext cx="463734" cy="395998"/>
          </a:xfrm>
          <a:prstGeom prst="rect">
            <a:avLst/>
          </a:prstGeom>
        </p:spPr>
      </p:pic>
      <p:pic>
        <p:nvPicPr>
          <p:cNvPr id="11" name="Kuva 10" descr="Center.png"/>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rot="10800000">
            <a:off x="6162472" y="2207874"/>
            <a:ext cx="463734" cy="395998"/>
          </a:xfrm>
          <a:prstGeom prst="rect">
            <a:avLst/>
          </a:prstGeom>
        </p:spPr>
      </p:pic>
      <p:pic>
        <p:nvPicPr>
          <p:cNvPr id="12" name="Kuva 11" descr="Lead.png"/>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18254682">
            <a:off x="8123033" y="4100787"/>
            <a:ext cx="463734" cy="395998"/>
          </a:xfrm>
          <a:prstGeom prst="rect">
            <a:avLst/>
          </a:prstGeom>
        </p:spPr>
      </p:pic>
      <p:cxnSp>
        <p:nvCxnSpPr>
          <p:cNvPr id="13" name="Suora nuoliyhdysviiva 12"/>
          <p:cNvCxnSpPr/>
          <p:nvPr/>
        </p:nvCxnSpPr>
        <p:spPr>
          <a:xfrm flipV="1">
            <a:off x="5090160" y="4389120"/>
            <a:ext cx="2834640" cy="491531"/>
          </a:xfrm>
          <a:prstGeom prst="straightConnector1">
            <a:avLst/>
          </a:prstGeom>
          <a:ln w="57150" cmpd="sng">
            <a:solidFill>
              <a:srgbClr val="3366FF"/>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uora nuoliyhdysviiva 15"/>
          <p:cNvCxnSpPr/>
          <p:nvPr/>
        </p:nvCxnSpPr>
        <p:spPr>
          <a:xfrm>
            <a:off x="4615102" y="3571290"/>
            <a:ext cx="475058" cy="767402"/>
          </a:xfrm>
          <a:prstGeom prst="straightConnector1">
            <a:avLst/>
          </a:prstGeom>
          <a:ln w="57150" cmpd="sng">
            <a:solidFill>
              <a:srgbClr val="00B05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uora nuoliyhdysviiva 18"/>
          <p:cNvCxnSpPr/>
          <p:nvPr/>
        </p:nvCxnSpPr>
        <p:spPr>
          <a:xfrm>
            <a:off x="3550523" y="2405873"/>
            <a:ext cx="2611949" cy="0"/>
          </a:xfrm>
          <a:prstGeom prst="straightConnector1">
            <a:avLst/>
          </a:prstGeom>
          <a:ln w="57150" cmpd="sng">
            <a:solidFill>
              <a:srgbClr val="FF000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uora nuoliyhdysviiva 21"/>
          <p:cNvCxnSpPr>
            <a:endCxn id="20" idx="0"/>
          </p:cNvCxnSpPr>
          <p:nvPr/>
        </p:nvCxnSpPr>
        <p:spPr>
          <a:xfrm flipV="1">
            <a:off x="5090160" y="3358632"/>
            <a:ext cx="788513" cy="29424"/>
          </a:xfrm>
          <a:prstGeom prst="straightConnector1">
            <a:avLst/>
          </a:prstGeom>
          <a:ln w="57150" cmpd="sng">
            <a:solidFill>
              <a:schemeClr val="tx1"/>
            </a:solidFill>
            <a:prstDash val="solid"/>
            <a:headEnd type="non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941708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court_ho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665" y="989013"/>
            <a:ext cx="8082923" cy="503999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7346" name="Title 1"/>
          <p:cNvSpPr txBox="1">
            <a:spLocks/>
          </p:cNvSpPr>
          <p:nvPr/>
        </p:nvSpPr>
        <p:spPr bwMode="auto">
          <a:xfrm>
            <a:off x="472036" y="282575"/>
            <a:ext cx="8314998" cy="719138"/>
          </a:xfrm>
          <a:prstGeom prst="rect">
            <a:avLst/>
          </a:prstGeom>
          <a:noFill/>
          <a:ln w="9525">
            <a:noFill/>
            <a:miter lim="800000"/>
            <a:headEnd/>
            <a:tailEnd/>
          </a:ln>
        </p:spPr>
        <p:txBody>
          <a:bodyPr/>
          <a:lstStyle/>
          <a:p>
            <a:r>
              <a:rPr lang="fr-CH" sz="2400" b="1" dirty="0" err="1" smtClean="0">
                <a:solidFill>
                  <a:schemeClr val="bg1"/>
                </a:solidFill>
                <a:latin typeface="Fiba"/>
                <a:cs typeface="Fiba"/>
              </a:rPr>
              <a:t>Jumpball</a:t>
            </a:r>
            <a:r>
              <a:rPr lang="fr-CH" sz="2400" b="1" dirty="0" smtClean="0">
                <a:solidFill>
                  <a:schemeClr val="bg1"/>
                </a:solidFill>
                <a:latin typeface="Fiba"/>
                <a:cs typeface="Fiba"/>
              </a:rPr>
              <a:t> – </a:t>
            </a:r>
            <a:r>
              <a:rPr lang="fr-CH" sz="2400" b="1" dirty="0" err="1" smtClean="0">
                <a:solidFill>
                  <a:schemeClr val="bg1"/>
                </a:solidFill>
                <a:latin typeface="Fiba"/>
                <a:cs typeface="Fiba"/>
              </a:rPr>
              <a:t>play</a:t>
            </a:r>
            <a:r>
              <a:rPr lang="fr-CH" sz="2400" b="1" dirty="0" smtClean="0">
                <a:solidFill>
                  <a:schemeClr val="bg1"/>
                </a:solidFill>
                <a:latin typeface="Fiba"/>
                <a:cs typeface="Fiba"/>
              </a:rPr>
              <a:t> </a:t>
            </a:r>
            <a:r>
              <a:rPr lang="fr-CH" sz="2400" b="1" dirty="0" err="1" smtClean="0">
                <a:solidFill>
                  <a:schemeClr val="bg1"/>
                </a:solidFill>
                <a:latin typeface="Fiba"/>
                <a:cs typeface="Fiba"/>
              </a:rPr>
              <a:t>goes</a:t>
            </a:r>
            <a:r>
              <a:rPr lang="fr-CH" sz="2400" b="1" dirty="0" smtClean="0">
                <a:solidFill>
                  <a:schemeClr val="bg1"/>
                </a:solidFill>
                <a:latin typeface="Fiba"/>
                <a:cs typeface="Fiba"/>
              </a:rPr>
              <a:t> to the </a:t>
            </a:r>
            <a:r>
              <a:rPr lang="fr-CH" sz="2400" b="1" dirty="0" err="1" smtClean="0">
                <a:solidFill>
                  <a:schemeClr val="bg1"/>
                </a:solidFill>
                <a:latin typeface="Fiba"/>
                <a:cs typeface="Fiba"/>
              </a:rPr>
              <a:t>left</a:t>
            </a:r>
            <a:endParaRPr lang="en-US" sz="2400" b="1" dirty="0">
              <a:solidFill>
                <a:schemeClr val="bg1"/>
              </a:solidFill>
              <a:latin typeface="Fiba"/>
              <a:cs typeface="Fiba"/>
            </a:endParaRPr>
          </a:p>
        </p:txBody>
      </p:sp>
      <p:pic>
        <p:nvPicPr>
          <p:cNvPr id="6" name="Kuva 5" descr="U1.png"/>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4587241" y="4602029"/>
            <a:ext cx="396240" cy="396240"/>
          </a:xfrm>
          <a:prstGeom prst="rect">
            <a:avLst/>
          </a:prstGeom>
        </p:spPr>
      </p:pic>
      <p:pic>
        <p:nvPicPr>
          <p:cNvPr id="7" name="Kuva 6" descr="U2.png"/>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3086100" y="2224589"/>
            <a:ext cx="396240" cy="396240"/>
          </a:xfrm>
          <a:prstGeom prst="rect">
            <a:avLst/>
          </a:prstGeom>
        </p:spPr>
      </p:pic>
      <p:pic>
        <p:nvPicPr>
          <p:cNvPr id="8" name="Kuva 7" descr="R.png"/>
          <p:cNvPicPr>
            <a:picLocks noChangeAspect="1"/>
          </p:cNvPicPr>
          <p:nvPr/>
        </p:nvPicPr>
        <p:blipFill>
          <a:blip r:embed="rId6">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4308577" y="3081839"/>
            <a:ext cx="396240" cy="396240"/>
          </a:xfrm>
          <a:prstGeom prst="rect">
            <a:avLst/>
          </a:prstGeom>
        </p:spPr>
      </p:pic>
      <p:pic>
        <p:nvPicPr>
          <p:cNvPr id="20" name="Picture 12" descr="pilota"/>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3414191" y="3181497"/>
            <a:ext cx="438650" cy="432000"/>
          </a:xfrm>
          <a:prstGeom prst="rect">
            <a:avLst/>
          </a:prstGeom>
          <a:noFill/>
          <a:ln w="9525">
            <a:noFill/>
            <a:miter lim="800000"/>
            <a:headEnd/>
            <a:tailEnd/>
          </a:ln>
        </p:spPr>
      </p:pic>
      <p:sp>
        <p:nvSpPr>
          <p:cNvPr id="9" name="Tekstiruutu 8"/>
          <p:cNvSpPr txBox="1"/>
          <p:nvPr/>
        </p:nvSpPr>
        <p:spPr>
          <a:xfrm>
            <a:off x="7471060" y="953870"/>
            <a:ext cx="1271106" cy="646331"/>
          </a:xfrm>
          <a:prstGeom prst="rect">
            <a:avLst/>
          </a:prstGeom>
          <a:noFill/>
        </p:spPr>
        <p:txBody>
          <a:bodyPr wrap="square" rtlCol="0">
            <a:spAutoFit/>
          </a:bodyPr>
          <a:lstStyle/>
          <a:p>
            <a:pPr algn="ctr"/>
            <a:r>
              <a:rPr lang="en-GB" dirty="0" smtClean="0"/>
              <a:t>HSB / </a:t>
            </a:r>
            <a:r>
              <a:rPr lang="en-GB" smtClean="0"/>
              <a:t>page 191</a:t>
            </a:r>
            <a:endParaRPr lang="en-GB" dirty="0"/>
          </a:p>
        </p:txBody>
      </p:sp>
      <p:pic>
        <p:nvPicPr>
          <p:cNvPr id="10" name="Kuva 9" descr="Trail.png"/>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rot="14558042">
            <a:off x="3964325" y="2359625"/>
            <a:ext cx="463734" cy="395998"/>
          </a:xfrm>
          <a:prstGeom prst="rect">
            <a:avLst/>
          </a:prstGeom>
        </p:spPr>
      </p:pic>
      <p:pic>
        <p:nvPicPr>
          <p:cNvPr id="11" name="Kuva 10" descr="Center.png"/>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2076719" y="4484653"/>
            <a:ext cx="463734" cy="395998"/>
          </a:xfrm>
          <a:prstGeom prst="rect">
            <a:avLst/>
          </a:prstGeom>
        </p:spPr>
      </p:pic>
      <p:pic>
        <p:nvPicPr>
          <p:cNvPr id="12" name="Kuva 11" descr="Lead.png"/>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rot="7991126">
            <a:off x="895760" y="2405874"/>
            <a:ext cx="463734" cy="395998"/>
          </a:xfrm>
          <a:prstGeom prst="rect">
            <a:avLst/>
          </a:prstGeom>
        </p:spPr>
      </p:pic>
      <p:cxnSp>
        <p:nvCxnSpPr>
          <p:cNvPr id="13" name="Suora nuoliyhdysviiva 12"/>
          <p:cNvCxnSpPr/>
          <p:nvPr/>
        </p:nvCxnSpPr>
        <p:spPr>
          <a:xfrm flipH="1">
            <a:off x="1498861" y="2433874"/>
            <a:ext cx="1392396" cy="143371"/>
          </a:xfrm>
          <a:prstGeom prst="straightConnector1">
            <a:avLst/>
          </a:prstGeom>
          <a:ln w="57150" cmpd="sng">
            <a:solidFill>
              <a:srgbClr val="3366FF"/>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uora nuoliyhdysviiva 15"/>
          <p:cNvCxnSpPr/>
          <p:nvPr/>
        </p:nvCxnSpPr>
        <p:spPr>
          <a:xfrm flipH="1" flipV="1">
            <a:off x="4196192" y="2854558"/>
            <a:ext cx="195814" cy="288200"/>
          </a:xfrm>
          <a:prstGeom prst="straightConnector1">
            <a:avLst/>
          </a:prstGeom>
          <a:ln w="57150" cmpd="sng">
            <a:solidFill>
              <a:srgbClr val="00B05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uora nuoliyhdysviiva 18"/>
          <p:cNvCxnSpPr/>
          <p:nvPr/>
        </p:nvCxnSpPr>
        <p:spPr>
          <a:xfrm flipH="1" flipV="1">
            <a:off x="2519681" y="4800149"/>
            <a:ext cx="1987016" cy="20080"/>
          </a:xfrm>
          <a:prstGeom prst="straightConnector1">
            <a:avLst/>
          </a:prstGeom>
          <a:ln w="57150" cmpd="sng">
            <a:solidFill>
              <a:srgbClr val="FF000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uora nuoliyhdysviiva 21"/>
          <p:cNvCxnSpPr/>
          <p:nvPr/>
        </p:nvCxnSpPr>
        <p:spPr>
          <a:xfrm flipH="1" flipV="1">
            <a:off x="2702900" y="3511747"/>
            <a:ext cx="660603" cy="29424"/>
          </a:xfrm>
          <a:prstGeom prst="straightConnector1">
            <a:avLst/>
          </a:prstGeom>
          <a:ln w="57150" cmpd="sng">
            <a:solidFill>
              <a:schemeClr val="tx1"/>
            </a:solidFill>
            <a:prstDash val="solid"/>
            <a:headEnd type="non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050699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court_hor.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665" y="765493"/>
            <a:ext cx="8082923" cy="5039995"/>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7346" name="Title 1"/>
          <p:cNvSpPr txBox="1">
            <a:spLocks/>
          </p:cNvSpPr>
          <p:nvPr/>
        </p:nvSpPr>
        <p:spPr bwMode="auto">
          <a:xfrm>
            <a:off x="472036" y="282575"/>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Start of the </a:t>
            </a:r>
            <a:r>
              <a:rPr lang="fr-CH" sz="2400" b="1" dirty="0" err="1" smtClean="0">
                <a:solidFill>
                  <a:schemeClr val="bg1"/>
                </a:solidFill>
                <a:latin typeface="Fiba"/>
                <a:cs typeface="Fiba"/>
              </a:rPr>
              <a:t>pEriod</a:t>
            </a:r>
            <a:endParaRPr lang="en-US" sz="2400" b="1" dirty="0">
              <a:solidFill>
                <a:schemeClr val="bg1"/>
              </a:solidFill>
              <a:latin typeface="Fiba"/>
              <a:cs typeface="Fiba"/>
            </a:endParaRPr>
          </a:p>
        </p:txBody>
      </p:sp>
      <p:pic>
        <p:nvPicPr>
          <p:cNvPr id="6" name="Kuva 5" descr="U1.png"/>
          <p:cNvPicPr>
            <a:picLocks noChangeAspect="1"/>
          </p:cNvPicPr>
          <p:nvPr/>
        </p:nvPicPr>
        <p:blipFill>
          <a:blip r:embed="rId4">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4587241" y="4378509"/>
            <a:ext cx="396240" cy="396240"/>
          </a:xfrm>
          <a:prstGeom prst="rect">
            <a:avLst/>
          </a:prstGeom>
        </p:spPr>
      </p:pic>
      <p:pic>
        <p:nvPicPr>
          <p:cNvPr id="7" name="Kuva 6" descr="U2.png"/>
          <p:cNvPicPr>
            <a:picLocks noChangeAspect="1"/>
          </p:cNvPicPr>
          <p:nvPr/>
        </p:nvPicPr>
        <p:blipFill>
          <a:blip r:embed="rId5">
            <a:duotone>
              <a:schemeClr val="bg2">
                <a:shade val="45000"/>
                <a:satMod val="135000"/>
              </a:schemeClr>
              <a:prstClr val="white"/>
            </a:duotone>
            <a:extLst>
              <a:ext uri="{28A0092B-C50C-407E-A947-70E740481C1C}">
                <a14:useLocalDpi xmlns:a14="http://schemas.microsoft.com/office/drawing/2010/main"/>
              </a:ext>
            </a:extLst>
          </a:blip>
          <a:stretch>
            <a:fillRect/>
          </a:stretch>
        </p:blipFill>
        <p:spPr>
          <a:xfrm>
            <a:off x="3086100" y="2001069"/>
            <a:ext cx="396240" cy="396240"/>
          </a:xfrm>
          <a:prstGeom prst="rect">
            <a:avLst/>
          </a:prstGeom>
        </p:spPr>
      </p:pic>
      <p:pic>
        <p:nvPicPr>
          <p:cNvPr id="20" name="Picture 12" descr="pilota"/>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414191" y="2957977"/>
            <a:ext cx="438650" cy="432000"/>
          </a:xfrm>
          <a:prstGeom prst="rect">
            <a:avLst/>
          </a:prstGeom>
          <a:noFill/>
          <a:ln w="9525">
            <a:noFill/>
            <a:miter lim="800000"/>
            <a:headEnd/>
            <a:tailEnd/>
          </a:ln>
        </p:spPr>
      </p:pic>
      <p:sp>
        <p:nvSpPr>
          <p:cNvPr id="9" name="Tekstiruutu 8"/>
          <p:cNvSpPr txBox="1"/>
          <p:nvPr/>
        </p:nvSpPr>
        <p:spPr>
          <a:xfrm>
            <a:off x="7532020" y="842110"/>
            <a:ext cx="1271106" cy="646331"/>
          </a:xfrm>
          <a:prstGeom prst="rect">
            <a:avLst/>
          </a:prstGeom>
          <a:noFill/>
        </p:spPr>
        <p:txBody>
          <a:bodyPr wrap="square" rtlCol="0">
            <a:spAutoFit/>
          </a:bodyPr>
          <a:lstStyle/>
          <a:p>
            <a:pPr algn="ctr"/>
            <a:r>
              <a:rPr lang="en-GB" dirty="0" smtClean="0"/>
              <a:t>HSB / </a:t>
            </a:r>
            <a:r>
              <a:rPr lang="en-GB" smtClean="0"/>
              <a:t>page 191</a:t>
            </a:r>
            <a:endParaRPr lang="en-GB" dirty="0"/>
          </a:p>
        </p:txBody>
      </p:sp>
      <p:pic>
        <p:nvPicPr>
          <p:cNvPr id="10" name="Kuva 9" descr="Trail.png"/>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rot="14558042">
            <a:off x="3964325" y="2136105"/>
            <a:ext cx="463734" cy="395998"/>
          </a:xfrm>
          <a:prstGeom prst="rect">
            <a:avLst/>
          </a:prstGeom>
        </p:spPr>
      </p:pic>
      <p:pic>
        <p:nvPicPr>
          <p:cNvPr id="11" name="Kuva 10" descr="Center.png"/>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2076719" y="4261133"/>
            <a:ext cx="463734" cy="395998"/>
          </a:xfrm>
          <a:prstGeom prst="rect">
            <a:avLst/>
          </a:prstGeom>
        </p:spPr>
      </p:pic>
      <p:pic>
        <p:nvPicPr>
          <p:cNvPr id="12" name="Kuva 11" descr="Lead.png"/>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rot="7991126">
            <a:off x="895760" y="2182354"/>
            <a:ext cx="463734" cy="395998"/>
          </a:xfrm>
          <a:prstGeom prst="rect">
            <a:avLst/>
          </a:prstGeom>
        </p:spPr>
      </p:pic>
      <p:cxnSp>
        <p:nvCxnSpPr>
          <p:cNvPr id="13" name="Suora nuoliyhdysviiva 12"/>
          <p:cNvCxnSpPr/>
          <p:nvPr/>
        </p:nvCxnSpPr>
        <p:spPr>
          <a:xfrm flipH="1">
            <a:off x="1498861" y="2210354"/>
            <a:ext cx="1392396" cy="143371"/>
          </a:xfrm>
          <a:prstGeom prst="straightConnector1">
            <a:avLst/>
          </a:prstGeom>
          <a:ln w="57150" cmpd="sng">
            <a:solidFill>
              <a:srgbClr val="3366FF"/>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uora nuoliyhdysviiva 18"/>
          <p:cNvCxnSpPr/>
          <p:nvPr/>
        </p:nvCxnSpPr>
        <p:spPr>
          <a:xfrm flipH="1" flipV="1">
            <a:off x="2519681" y="4576629"/>
            <a:ext cx="1987016" cy="20080"/>
          </a:xfrm>
          <a:prstGeom prst="straightConnector1">
            <a:avLst/>
          </a:prstGeom>
          <a:ln w="57150" cmpd="sng">
            <a:solidFill>
              <a:srgbClr val="FF0000"/>
            </a:solidFill>
            <a:prstDash val="sysDash"/>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22" name="Suora nuoliyhdysviiva 21"/>
          <p:cNvCxnSpPr/>
          <p:nvPr/>
        </p:nvCxnSpPr>
        <p:spPr>
          <a:xfrm flipH="1" flipV="1">
            <a:off x="2702900" y="3288227"/>
            <a:ext cx="660603" cy="29424"/>
          </a:xfrm>
          <a:prstGeom prst="straightConnector1">
            <a:avLst/>
          </a:prstGeom>
          <a:ln w="57150" cmpd="sng">
            <a:solidFill>
              <a:schemeClr val="tx1"/>
            </a:solidFill>
            <a:prstDash val="solid"/>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3" name="Suorakulmio 2"/>
          <p:cNvSpPr/>
          <p:nvPr/>
        </p:nvSpPr>
        <p:spPr>
          <a:xfrm>
            <a:off x="297778" y="5500002"/>
            <a:ext cx="8663514" cy="1015663"/>
          </a:xfrm>
          <a:prstGeom prst="rect">
            <a:avLst/>
          </a:prstGeom>
        </p:spPr>
        <p:txBody>
          <a:bodyPr wrap="square">
            <a:spAutoFit/>
          </a:bodyPr>
          <a:lstStyle/>
          <a:p>
            <a:r>
              <a:rPr lang="fi-FI" sz="2000" dirty="0" err="1" smtClean="0">
                <a:latin typeface="Univers 57 Condensed" charset="0"/>
                <a:ea typeface="Univers 57 Condensed" charset="0"/>
                <a:cs typeface="Univers 57 Condensed" charset="0"/>
              </a:rPr>
              <a:t>The</a:t>
            </a:r>
            <a:r>
              <a:rPr lang="fi-FI" sz="2000" dirty="0" smtClean="0">
                <a:latin typeface="Univers 57 Condensed" charset="0"/>
                <a:ea typeface="Univers 57 Condensed" charset="0"/>
                <a:cs typeface="Univers 57 Condensed" charset="0"/>
              </a:rPr>
              <a:t> Referee (</a:t>
            </a:r>
            <a:r>
              <a:rPr lang="fi-FI" sz="2000" dirty="0" err="1" smtClean="0">
                <a:latin typeface="Univers 57 Condensed" charset="0"/>
                <a:ea typeface="Univers 57 Condensed" charset="0"/>
                <a:cs typeface="Univers 57 Condensed" charset="0"/>
              </a:rPr>
              <a:t>Crew</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Chief</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will</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always</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be</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the</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administering</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official</a:t>
            </a:r>
            <a:r>
              <a:rPr lang="fi-FI" sz="2000" dirty="0" smtClean="0">
                <a:latin typeface="Univers 57 Condensed" charset="0"/>
                <a:ea typeface="Univers 57 Condensed" charset="0"/>
                <a:cs typeface="Univers 57 Condensed" charset="0"/>
              </a:rPr>
              <a:t> for </a:t>
            </a:r>
            <a:r>
              <a:rPr lang="fi-FI" sz="2000" dirty="0" err="1" smtClean="0">
                <a:latin typeface="Univers 57 Condensed" charset="0"/>
                <a:ea typeface="Univers 57 Condensed" charset="0"/>
                <a:cs typeface="Univers 57 Condensed" charset="0"/>
              </a:rPr>
              <a:t>the</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throw</a:t>
            </a:r>
            <a:r>
              <a:rPr lang="fi-FI" sz="2000" dirty="0" smtClean="0">
                <a:latin typeface="Univers 57 Condensed" charset="0"/>
                <a:ea typeface="Univers 57 Condensed" charset="0"/>
                <a:cs typeface="Univers 57 Condensed" charset="0"/>
              </a:rPr>
              <a:t>-in  </a:t>
            </a:r>
            <a:r>
              <a:rPr lang="fi-FI" sz="2000" dirty="0" err="1" smtClean="0">
                <a:latin typeface="Univers 57 Condensed" charset="0"/>
                <a:ea typeface="Univers 57 Condensed" charset="0"/>
                <a:cs typeface="Univers 57 Condensed" charset="0"/>
              </a:rPr>
              <a:t>opposite</a:t>
            </a:r>
            <a:r>
              <a:rPr lang="fi-FI" sz="2000" dirty="0" smtClean="0">
                <a:latin typeface="Univers 57 Condensed" charset="0"/>
                <a:ea typeface="Univers 57 Condensed" charset="0"/>
                <a:cs typeface="Univers 57 Condensed" charset="0"/>
              </a:rPr>
              <a:t>-side to </a:t>
            </a:r>
            <a:r>
              <a:rPr lang="fi-FI" sz="2000" dirty="0" err="1" smtClean="0">
                <a:latin typeface="Univers 57 Condensed" charset="0"/>
                <a:ea typeface="Univers 57 Condensed" charset="0"/>
                <a:cs typeface="Univers 57 Condensed" charset="0"/>
              </a:rPr>
              <a:t>start</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the</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periods</a:t>
            </a:r>
            <a:r>
              <a:rPr lang="fi-FI" sz="2000" dirty="0" smtClean="0">
                <a:latin typeface="Univers 57 Condensed" charset="0"/>
                <a:ea typeface="Univers 57 Condensed" charset="0"/>
                <a:cs typeface="Univers 57 Condensed" charset="0"/>
              </a:rPr>
              <a:t>. U1 and U2 </a:t>
            </a:r>
            <a:r>
              <a:rPr lang="fi-FI" sz="2000" dirty="0" err="1" smtClean="0">
                <a:latin typeface="Univers 57 Condensed" charset="0"/>
                <a:ea typeface="Univers 57 Condensed" charset="0"/>
                <a:cs typeface="Univers 57 Condensed" charset="0"/>
              </a:rPr>
              <a:t>will</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place</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themselves</a:t>
            </a:r>
            <a:r>
              <a:rPr lang="fi-FI" sz="2000" dirty="0" smtClean="0">
                <a:latin typeface="Univers 57 Condensed" charset="0"/>
                <a:ea typeface="Univers 57 Condensed" charset="0"/>
                <a:cs typeface="Univers 57 Condensed" charset="0"/>
              </a:rPr>
              <a:t> </a:t>
            </a:r>
            <a:r>
              <a:rPr lang="fi-FI" sz="2000" dirty="0" err="1" smtClean="0">
                <a:latin typeface="Univers 57 Condensed" charset="0"/>
                <a:ea typeface="Univers 57 Condensed" charset="0"/>
                <a:cs typeface="Univers 57 Condensed" charset="0"/>
              </a:rPr>
              <a:t>either</a:t>
            </a:r>
            <a:r>
              <a:rPr lang="fi-FI" sz="2000" dirty="0" smtClean="0">
                <a:latin typeface="Univers 57 Condensed" charset="0"/>
                <a:ea typeface="Univers 57 Condensed" charset="0"/>
                <a:cs typeface="Univers 57 Condensed" charset="0"/>
              </a:rPr>
              <a:t> in L </a:t>
            </a:r>
            <a:r>
              <a:rPr lang="fi-FI" sz="2000" dirty="0" err="1" smtClean="0">
                <a:latin typeface="Univers 57 Condensed" charset="0"/>
                <a:ea typeface="Univers 57 Condensed" charset="0"/>
                <a:cs typeface="Univers 57 Condensed" charset="0"/>
              </a:rPr>
              <a:t>or</a:t>
            </a:r>
            <a:r>
              <a:rPr lang="fi-FI" sz="2000" dirty="0" smtClean="0">
                <a:latin typeface="Univers 57 Condensed" charset="0"/>
                <a:ea typeface="Univers 57 Condensed" charset="0"/>
                <a:cs typeface="Univers 57 Condensed" charset="0"/>
              </a:rPr>
              <a:t> C position.  </a:t>
            </a:r>
            <a:endParaRPr lang="fi-FI" sz="2000" dirty="0">
              <a:latin typeface="Univers 57 Condensed" charset="0"/>
              <a:ea typeface="Univers 57 Condensed" charset="0"/>
              <a:cs typeface="Univers 57 Condensed" charset="0"/>
            </a:endParaRPr>
          </a:p>
        </p:txBody>
      </p:sp>
    </p:spTree>
    <p:extLst>
      <p:ext uri="{BB962C8B-B14F-4D97-AF65-F5344CB8AC3E}">
        <p14:creationId xmlns:p14="http://schemas.microsoft.com/office/powerpoint/2010/main" val="7177872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1140365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7" name="Rectangle 5"/>
          <p:cNvSpPr txBox="1">
            <a:spLocks noChangeArrowheads="1"/>
          </p:cNvSpPr>
          <p:nvPr/>
        </p:nvSpPr>
        <p:spPr bwMode="auto">
          <a:xfrm>
            <a:off x="495300" y="1513425"/>
            <a:ext cx="6913033" cy="406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600" dirty="0" smtClean="0">
                <a:solidFill>
                  <a:schemeClr val="bg1"/>
                </a:solidFill>
                <a:latin typeface="Fiba"/>
                <a:ea typeface="+mj-ea"/>
                <a:cs typeface="Fiba"/>
              </a:rPr>
              <a:t>3PO BASIC</a:t>
            </a:r>
          </a:p>
        </p:txBody>
      </p:sp>
      <p:sp>
        <p:nvSpPr>
          <p:cNvPr id="8" name="Rectangle 6"/>
          <p:cNvSpPr txBox="1">
            <a:spLocks noChangeArrowheads="1"/>
          </p:cNvSpPr>
          <p:nvPr/>
        </p:nvSpPr>
        <p:spPr bwMode="auto">
          <a:xfrm>
            <a:off x="495300" y="2079457"/>
            <a:ext cx="6008688" cy="3460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50000"/>
              </a:spcAft>
              <a:buClr>
                <a:srgbClr val="B19E5F"/>
              </a:buClr>
              <a:buSzTx/>
              <a:buFontTx/>
              <a:buNone/>
              <a:tabLst/>
              <a:defRPr/>
            </a:pPr>
            <a:endParaRPr kumimoji="0" lang="en-US" sz="2000" b="0" i="0" u="none" strike="noStrike" kern="0" cap="none" spc="0" normalizeH="0" baseline="0" noProof="0" dirty="0" smtClean="0">
              <a:ln>
                <a:noFill/>
              </a:ln>
              <a:solidFill>
                <a:schemeClr val="bg2"/>
              </a:solidFill>
              <a:effectLst/>
              <a:uLnTx/>
              <a:uFillTx/>
              <a:latin typeface="Fiba" charset="0"/>
              <a:ea typeface="Fiba" charset="0"/>
              <a:cs typeface="Fiba" charset="0"/>
            </a:endParaRPr>
          </a:p>
        </p:txBody>
      </p:sp>
      <p:sp>
        <p:nvSpPr>
          <p:cNvPr id="5" name="Rectangle 5"/>
          <p:cNvSpPr txBox="1">
            <a:spLocks noChangeArrowheads="1"/>
          </p:cNvSpPr>
          <p:nvPr/>
        </p:nvSpPr>
        <p:spPr bwMode="auto">
          <a:xfrm>
            <a:off x="520700" y="2008725"/>
            <a:ext cx="6913033" cy="406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3200" dirty="0" smtClean="0">
                <a:solidFill>
                  <a:schemeClr val="bg1"/>
                </a:solidFill>
                <a:latin typeface="Fiba"/>
                <a:ea typeface="+mj-ea"/>
                <a:cs typeface="Fiba"/>
              </a:rPr>
              <a:t>Part 1</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sz="2000" dirty="0" smtClean="0">
              <a:solidFill>
                <a:schemeClr val="bg1"/>
              </a:solidFill>
              <a:latin typeface="Fiba"/>
              <a:ea typeface="+mj-ea"/>
              <a:cs typeface="Fiba"/>
            </a:endParaRPr>
          </a:p>
        </p:txBody>
      </p:sp>
    </p:spTree>
    <p:extLst>
      <p:ext uri="{BB962C8B-B14F-4D97-AF65-F5344CB8AC3E}">
        <p14:creationId xmlns:p14="http://schemas.microsoft.com/office/powerpoint/2010/main" val="27226635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57200" y="272806"/>
            <a:ext cx="8229600" cy="637987"/>
          </a:xfrm>
        </p:spPr>
        <p:txBody>
          <a:bodyPr>
            <a:normAutofit/>
          </a:bodyPr>
          <a:lstStyle/>
          <a:p>
            <a:pPr eaLnBrk="1" hangingPunct="1"/>
            <a:r>
              <a:rPr lang="fr-CH" sz="2400" b="1" dirty="0" smtClean="0">
                <a:latin typeface="Fiba"/>
                <a:cs typeface="Fiba"/>
              </a:rPr>
              <a:t>3PO MECHANICS</a:t>
            </a:r>
            <a:endParaRPr lang="en-US" sz="2400" b="1" dirty="0" smtClean="0">
              <a:latin typeface="Fiba"/>
              <a:cs typeface="Fiba"/>
            </a:endParaRPr>
          </a:p>
        </p:txBody>
      </p:sp>
      <p:sp>
        <p:nvSpPr>
          <p:cNvPr id="41986" name="Content Placeholder 2"/>
          <p:cNvSpPr>
            <a:spLocks noGrp="1"/>
          </p:cNvSpPr>
          <p:nvPr>
            <p:ph idx="1"/>
          </p:nvPr>
        </p:nvSpPr>
        <p:spPr>
          <a:xfrm>
            <a:off x="363953" y="2420938"/>
            <a:ext cx="8524330" cy="4464050"/>
          </a:xfrm>
        </p:spPr>
        <p:txBody>
          <a:bodyPr/>
          <a:lstStyle/>
          <a:p>
            <a:pPr marL="0" indent="0" algn="ctr" eaLnBrk="1" hangingPunct="1">
              <a:buFontTx/>
              <a:buNone/>
            </a:pPr>
            <a:r>
              <a:rPr lang="en-US" sz="6000" i="1" dirty="0" smtClean="0">
                <a:latin typeface="Univers LT Std 57 Cn"/>
                <a:ea typeface="Arial Unicode MS"/>
                <a:cs typeface="Arial Unicode MS"/>
              </a:rPr>
              <a:t>There is </a:t>
            </a:r>
            <a:r>
              <a:rPr lang="en-US" sz="6000" b="1" i="1" dirty="0" smtClean="0">
                <a:latin typeface="Univers LT Std 57 Cn"/>
                <a:ea typeface="Arial Unicode MS"/>
                <a:cs typeface="Arial Unicode MS"/>
              </a:rPr>
              <a:t>one</a:t>
            </a:r>
            <a:r>
              <a:rPr lang="en-US" sz="6000" i="1" dirty="0" smtClean="0">
                <a:latin typeface="Univers LT Std 57 Cn"/>
                <a:ea typeface="Arial Unicode MS"/>
                <a:cs typeface="Arial Unicode MS"/>
              </a:rPr>
              <a:t> game,                               </a:t>
            </a:r>
            <a:r>
              <a:rPr lang="en-US" sz="6000" b="1" i="1" dirty="0" smtClean="0">
                <a:latin typeface="Univers LT Std 57 Cn"/>
                <a:ea typeface="Arial Unicode MS"/>
                <a:cs typeface="Arial Unicode MS"/>
              </a:rPr>
              <a:t>three</a:t>
            </a:r>
            <a:r>
              <a:rPr lang="en-US" sz="6000" i="1" dirty="0" smtClean="0">
                <a:latin typeface="Univers LT Std 57 Cn"/>
                <a:ea typeface="Arial Unicode MS"/>
                <a:cs typeface="Arial Unicode MS"/>
              </a:rPr>
              <a:t> referees,                                               but still only </a:t>
            </a:r>
            <a:r>
              <a:rPr lang="en-US" sz="6000" b="1" i="1" dirty="0" smtClean="0">
                <a:latin typeface="Univers LT Std 57 Cn"/>
                <a:ea typeface="Arial Unicode MS"/>
                <a:cs typeface="Arial Unicode MS"/>
              </a:rPr>
              <a:t>one officiating</a:t>
            </a:r>
            <a:r>
              <a:rPr lang="en-US" sz="6000" i="1" dirty="0" smtClean="0">
                <a:latin typeface="Univers LT Std 57 Cn"/>
                <a:ea typeface="Arial Unicode MS"/>
                <a:cs typeface="Arial Unicode MS"/>
              </a:rPr>
              <a:t> team.</a:t>
            </a:r>
            <a:endParaRPr lang="en-US" sz="6000" i="1" dirty="0" smtClean="0">
              <a:latin typeface="Univers LT Std 57 Cn"/>
              <a:cs typeface="Arial" charset="0"/>
            </a:endParaRPr>
          </a:p>
          <a:p>
            <a:pPr marL="0" indent="0" eaLnBrk="1" hangingPunct="1"/>
            <a:endParaRPr lang="en-US" sz="6000" i="1" dirty="0" smtClean="0">
              <a:latin typeface="Univers LT Std 57 Cn"/>
            </a:endParaRPr>
          </a:p>
        </p:txBody>
      </p:sp>
    </p:spTree>
    <p:extLst>
      <p:ext uri="{BB962C8B-B14F-4D97-AF65-F5344CB8AC3E}">
        <p14:creationId xmlns:p14="http://schemas.microsoft.com/office/powerpoint/2010/main" val="12112275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err="1" smtClean="0"/>
              <a:t>modules</a:t>
            </a:r>
            <a:endParaRPr lang="fi-FI" dirty="0"/>
          </a:p>
        </p:txBody>
      </p:sp>
      <p:sp>
        <p:nvSpPr>
          <p:cNvPr id="3" name="Sisällön paikkamerkki 2"/>
          <p:cNvSpPr>
            <a:spLocks noGrp="1"/>
          </p:cNvSpPr>
          <p:nvPr>
            <p:ph idx="1"/>
          </p:nvPr>
        </p:nvSpPr>
        <p:spPr>
          <a:xfrm>
            <a:off x="457200" y="1935481"/>
            <a:ext cx="8229600" cy="4525963"/>
          </a:xfrm>
        </p:spPr>
        <p:txBody>
          <a:bodyPr/>
          <a:lstStyle/>
          <a:p>
            <a:pPr marL="0" indent="0">
              <a:buNone/>
            </a:pPr>
            <a:r>
              <a:rPr lang="fi-FI" sz="2800" dirty="0" smtClean="0"/>
              <a:t>R3.0 	</a:t>
            </a:r>
            <a:r>
              <a:rPr lang="fi-FI" sz="2800" dirty="0" err="1" smtClean="0"/>
              <a:t>Introduction</a:t>
            </a:r>
            <a:endParaRPr lang="fi-FI" sz="2800" dirty="0" smtClean="0"/>
          </a:p>
          <a:p>
            <a:pPr marL="0" indent="0">
              <a:buNone/>
            </a:pPr>
            <a:r>
              <a:rPr lang="fi-FI" sz="2800" dirty="0" smtClean="0"/>
              <a:t>R3.1	</a:t>
            </a:r>
            <a:r>
              <a:rPr lang="fi-FI" sz="2800" dirty="0" err="1" smtClean="0"/>
              <a:t>Court</a:t>
            </a:r>
            <a:r>
              <a:rPr lang="fi-FI" sz="2800" dirty="0" smtClean="0"/>
              <a:t>  </a:t>
            </a:r>
            <a:r>
              <a:rPr lang="fi-FI" sz="2800" dirty="0" err="1" smtClean="0"/>
              <a:t>Positions</a:t>
            </a:r>
            <a:endParaRPr lang="fi-FI" sz="2800" dirty="0" smtClean="0"/>
          </a:p>
          <a:p>
            <a:pPr marL="0" indent="0">
              <a:buNone/>
            </a:pPr>
            <a:r>
              <a:rPr lang="fi-FI" sz="2800" dirty="0" smtClean="0"/>
              <a:t>R3.2	</a:t>
            </a:r>
            <a:r>
              <a:rPr lang="fi-FI" sz="2800" dirty="0" err="1" smtClean="0"/>
              <a:t>Jump</a:t>
            </a:r>
            <a:r>
              <a:rPr lang="fi-FI" sz="2800" dirty="0" smtClean="0"/>
              <a:t> Ball &amp; </a:t>
            </a:r>
            <a:r>
              <a:rPr lang="fi-FI" sz="2800" dirty="0" err="1" smtClean="0"/>
              <a:t>Start</a:t>
            </a:r>
            <a:r>
              <a:rPr lang="fi-FI" sz="2800" dirty="0" smtClean="0"/>
              <a:t> of </a:t>
            </a:r>
            <a:r>
              <a:rPr lang="fi-FI" sz="2800" dirty="0" err="1" smtClean="0"/>
              <a:t>Period</a:t>
            </a:r>
            <a:endParaRPr lang="fi-FI" sz="2800" dirty="0" smtClean="0"/>
          </a:p>
          <a:p>
            <a:endParaRPr lang="fi-FI" dirty="0"/>
          </a:p>
        </p:txBody>
      </p:sp>
    </p:spTree>
    <p:extLst>
      <p:ext uri="{BB962C8B-B14F-4D97-AF65-F5344CB8AC3E}">
        <p14:creationId xmlns:p14="http://schemas.microsoft.com/office/powerpoint/2010/main" val="1505485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txBox="1">
            <a:spLocks/>
          </p:cNvSpPr>
          <p:nvPr/>
        </p:nvSpPr>
        <p:spPr bwMode="auto">
          <a:xfrm>
            <a:off x="126553" y="308446"/>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TERMINOLOGY 1</a:t>
            </a:r>
            <a:endParaRPr lang="en-US" sz="2400" b="1" dirty="0">
              <a:solidFill>
                <a:schemeClr val="bg1"/>
              </a:solidFill>
              <a:latin typeface="Fiba"/>
              <a:cs typeface="Fiba"/>
            </a:endParaRPr>
          </a:p>
        </p:txBody>
      </p:sp>
      <p:graphicFrame>
        <p:nvGraphicFramePr>
          <p:cNvPr id="6" name="Group 97"/>
          <p:cNvGraphicFramePr>
            <a:graphicFrameLocks noGrp="1"/>
          </p:cNvGraphicFramePr>
          <p:nvPr>
            <p:extLst>
              <p:ext uri="{D42A27DB-BD31-4B8C-83A1-F6EECF244321}">
                <p14:modId xmlns:p14="http://schemas.microsoft.com/office/powerpoint/2010/main" val="1887793526"/>
              </p:ext>
            </p:extLst>
          </p:nvPr>
        </p:nvGraphicFramePr>
        <p:xfrm>
          <a:off x="144864" y="1578477"/>
          <a:ext cx="8804771" cy="3928510"/>
        </p:xfrm>
        <a:graphic>
          <a:graphicData uri="http://schemas.openxmlformats.org/drawingml/2006/table">
            <a:tbl>
              <a:tblPr/>
              <a:tblGrid>
                <a:gridCol w="2418958"/>
                <a:gridCol w="6385813"/>
              </a:tblGrid>
              <a:tr h="592655">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IOT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Individual Officiating Techniques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655">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Obvious play (OP)</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Play that has to be covered correct in all cases (no excuses)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6804">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Primary coverage (PC)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Area of responsibility and actions that referee has to be able to cover always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6804">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Dual Coverage (DC)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Area of responsibility and actions that two referees have overlapping primaries on same area or play.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143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Secondary coverage (SC)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Area of responsibility and actions that referee is able to cover after ensuring that primary coverage is covered </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655">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Extended coverage (EC)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At the highest level of officiating, an official has to be able to extend coverage on two different play situations at the same time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ekstiruutu 1"/>
          <p:cNvSpPr txBox="1"/>
          <p:nvPr/>
        </p:nvSpPr>
        <p:spPr>
          <a:xfrm>
            <a:off x="126553" y="6299200"/>
            <a:ext cx="2098487" cy="369332"/>
          </a:xfrm>
          <a:prstGeom prst="rect">
            <a:avLst/>
          </a:prstGeom>
          <a:noFill/>
        </p:spPr>
        <p:txBody>
          <a:bodyPr wrap="square" rtlCol="0">
            <a:spAutoFit/>
          </a:bodyPr>
          <a:lstStyle/>
          <a:p>
            <a:r>
              <a:rPr lang="en-GB" dirty="0" smtClean="0"/>
              <a:t>HSB / page 187-188</a:t>
            </a:r>
            <a:endParaRPr lang="en-GB" dirty="0"/>
          </a:p>
        </p:txBody>
      </p:sp>
    </p:spTree>
    <p:extLst>
      <p:ext uri="{BB962C8B-B14F-4D97-AF65-F5344CB8AC3E}">
        <p14:creationId xmlns:p14="http://schemas.microsoft.com/office/powerpoint/2010/main" val="26790085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txBox="1">
            <a:spLocks/>
          </p:cNvSpPr>
          <p:nvPr/>
        </p:nvSpPr>
        <p:spPr bwMode="auto">
          <a:xfrm>
            <a:off x="363953" y="320316"/>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TERMINOLOGY 2</a:t>
            </a:r>
            <a:endParaRPr lang="en-US" sz="2400" b="1" dirty="0">
              <a:solidFill>
                <a:schemeClr val="bg1"/>
              </a:solidFill>
              <a:latin typeface="Fiba"/>
              <a:cs typeface="Fiba"/>
            </a:endParaRPr>
          </a:p>
        </p:txBody>
      </p:sp>
      <p:graphicFrame>
        <p:nvGraphicFramePr>
          <p:cNvPr id="6" name="Group 97"/>
          <p:cNvGraphicFramePr>
            <a:graphicFrameLocks noGrp="1"/>
          </p:cNvGraphicFramePr>
          <p:nvPr>
            <p:extLst>
              <p:ext uri="{D42A27DB-BD31-4B8C-83A1-F6EECF244321}">
                <p14:modId xmlns:p14="http://schemas.microsoft.com/office/powerpoint/2010/main" val="1237324022"/>
              </p:ext>
            </p:extLst>
          </p:nvPr>
        </p:nvGraphicFramePr>
        <p:xfrm>
          <a:off x="237079" y="1725324"/>
          <a:ext cx="8441872" cy="4358640"/>
        </p:xfrm>
        <a:graphic>
          <a:graphicData uri="http://schemas.openxmlformats.org/drawingml/2006/table">
            <a:tbl>
              <a:tblPr/>
              <a:tblGrid>
                <a:gridCol w="1784434"/>
                <a:gridCol w="6657438"/>
              </a:tblGrid>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Giving help (GH)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Referee who offers assistance outside his/her primary and makes correct call after allowing partner to make the call in his/her primary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Regular call (RC)</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Considered to be normal call by designated referee </a:t>
                      </a:r>
                      <a:r>
                        <a:rPr kumimoji="0" lang="en-US" sz="1400" b="0" i="0" u="none" strike="noStrike" cap="none" normalizeH="0" baseline="0" dirty="0" smtClean="0">
                          <a:ln>
                            <a:noFill/>
                          </a:ln>
                          <a:solidFill>
                            <a:schemeClr val="tx1"/>
                          </a:solidFill>
                          <a:effectLst/>
                          <a:latin typeface="Univers LT Std 57 Cn"/>
                          <a:ea typeface="Arial Unicode MS"/>
                          <a:cs typeface="Arial Unicode MS"/>
                        </a:rPr>
                        <a:t>(no assistance)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fi-FI" sz="2000" b="0" i="0" u="none" strike="noStrike" cap="none" normalizeH="0" baseline="0" dirty="0" smtClean="0">
                          <a:ln>
                            <a:noFill/>
                          </a:ln>
                          <a:solidFill>
                            <a:schemeClr val="bg1"/>
                          </a:solidFill>
                          <a:effectLst/>
                          <a:latin typeface="Univers LT Std 57 Cn"/>
                          <a:ea typeface="Arial Unicode MS"/>
                          <a:cs typeface="Arial Unicode MS"/>
                        </a:rPr>
                        <a:t>Referee the </a:t>
                      </a:r>
                      <a:r>
                        <a:rPr kumimoji="0" lang="fi-FI" sz="2000" b="0" i="0" u="none" strike="noStrike" cap="none" normalizeH="0" baseline="0" dirty="0" err="1" smtClean="0">
                          <a:ln>
                            <a:noFill/>
                          </a:ln>
                          <a:solidFill>
                            <a:schemeClr val="bg1"/>
                          </a:solidFill>
                          <a:effectLst/>
                          <a:latin typeface="Univers LT Std 57 Cn"/>
                          <a:ea typeface="Arial Unicode MS"/>
                          <a:cs typeface="Arial Unicode MS"/>
                        </a:rPr>
                        <a:t>defence</a:t>
                      </a:r>
                      <a:r>
                        <a:rPr kumimoji="0" lang="fi-FI" sz="2000" b="0" i="0" u="none" strike="noStrike" cap="none" normalizeH="0" baseline="0" dirty="0" smtClean="0">
                          <a:ln>
                            <a:noFill/>
                          </a:ln>
                          <a:solidFill>
                            <a:schemeClr val="bg1"/>
                          </a:solidFill>
                          <a:effectLst/>
                          <a:latin typeface="Univers LT Std 57 Cn"/>
                          <a:ea typeface="Arial Unicode MS"/>
                          <a:cs typeface="Arial Unicode MS"/>
                        </a:rPr>
                        <a:t> (RD)</a:t>
                      </a:r>
                      <a:endParaRPr kumimoji="0" lang="en-US" sz="2000" b="0" i="0" u="none" strike="noStrike" cap="none" normalizeH="0" baseline="0" dirty="0" smtClean="0">
                        <a:ln>
                          <a:noFill/>
                        </a:ln>
                        <a:solidFill>
                          <a:schemeClr val="bg1"/>
                        </a:solidFill>
                        <a:effectLst/>
                        <a:latin typeface="Univers LT Std 57 Cn"/>
                        <a:ea typeface="Arial Unicode MS"/>
                        <a:cs typeface="Arial Unicode MS"/>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LT Std 57 Cn"/>
                          <a:ea typeface="Arial Unicode MS"/>
                          <a:cs typeface="Arial Unicode MS"/>
                        </a:rPr>
                        <a:t>The priority when refereeing on ball is to focus the attention on the legality of the defensive player while keeping the offensive player with the ball in your field of vision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Open angle (OA)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noProof="0" dirty="0" smtClean="0">
                          <a:ln>
                            <a:noFill/>
                          </a:ln>
                          <a:solidFill>
                            <a:schemeClr val="tx1"/>
                          </a:solidFill>
                          <a:effectLst/>
                          <a:latin typeface="Univers LT Std 57 Cn"/>
                          <a:ea typeface="Arial Unicode MS"/>
                          <a:cs typeface="Arial Unicode MS"/>
                        </a:rPr>
                        <a:t>Clear view of the action in a referee’s primary / secondary coverage area. Never leave an open look.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Closed angle (CA)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noProof="0" dirty="0" smtClean="0">
                          <a:ln>
                            <a:noFill/>
                          </a:ln>
                          <a:solidFill>
                            <a:schemeClr val="tx1"/>
                          </a:solidFill>
                          <a:effectLst/>
                          <a:latin typeface="Univers LT Std 57 Cn"/>
                          <a:ea typeface="Arial Unicode MS"/>
                          <a:cs typeface="Arial Unicode MS"/>
                        </a:rPr>
                        <a:t>A stacked or straight-lined view of the action area in a referee’s primary / secondary coverage area.</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fr-CH" sz="2000" b="0" i="0" u="none" strike="noStrike" cap="none" normalizeH="0" baseline="0" dirty="0" smtClean="0">
                          <a:ln>
                            <a:noFill/>
                          </a:ln>
                          <a:solidFill>
                            <a:schemeClr val="bg1"/>
                          </a:solidFill>
                          <a:effectLst/>
                          <a:latin typeface="Univers LT Std 57 Cn"/>
                          <a:ea typeface="Arial Unicode MS"/>
                          <a:cs typeface="Arial Unicode MS"/>
                        </a:rPr>
                        <a:t>Cross Step (CS)</a:t>
                      </a:r>
                      <a:endParaRPr kumimoji="0" lang="en-US" sz="2000" b="0" i="0" u="none" strike="noStrike" cap="none" normalizeH="0" baseline="0" dirty="0" smtClean="0">
                        <a:ln>
                          <a:noFill/>
                        </a:ln>
                        <a:solidFill>
                          <a:schemeClr val="bg1"/>
                        </a:solidFill>
                        <a:effectLst/>
                        <a:latin typeface="Univers LT Std 57 Cn"/>
                        <a:ea typeface="Arial Unicode MS"/>
                        <a:cs typeface="Arial Unicode MS"/>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noProof="0" dirty="0" smtClean="0">
                          <a:ln>
                            <a:noFill/>
                          </a:ln>
                          <a:solidFill>
                            <a:schemeClr val="tx1"/>
                          </a:solidFill>
                          <a:effectLst/>
                          <a:latin typeface="Univers LT Std 57 Cn"/>
                          <a:ea typeface="Arial Unicode MS"/>
                          <a:cs typeface="Arial Unicode MS"/>
                        </a:rPr>
                        <a:t>When play starts to progress in one direction and designated referee takes steps to opposite direction.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Tekstiruutu 3"/>
          <p:cNvSpPr txBox="1"/>
          <p:nvPr/>
        </p:nvSpPr>
        <p:spPr>
          <a:xfrm>
            <a:off x="126553" y="6299200"/>
            <a:ext cx="2098487" cy="369332"/>
          </a:xfrm>
          <a:prstGeom prst="rect">
            <a:avLst/>
          </a:prstGeom>
          <a:noFill/>
        </p:spPr>
        <p:txBody>
          <a:bodyPr wrap="square" rtlCol="0">
            <a:spAutoFit/>
          </a:bodyPr>
          <a:lstStyle/>
          <a:p>
            <a:r>
              <a:rPr lang="en-GB" dirty="0" smtClean="0"/>
              <a:t>HSB / page 187-188</a:t>
            </a:r>
            <a:endParaRPr lang="en-GB" dirty="0"/>
          </a:p>
        </p:txBody>
      </p:sp>
    </p:spTree>
    <p:extLst>
      <p:ext uri="{BB962C8B-B14F-4D97-AF65-F5344CB8AC3E}">
        <p14:creationId xmlns:p14="http://schemas.microsoft.com/office/powerpoint/2010/main" val="28964082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txBox="1">
            <a:spLocks/>
          </p:cNvSpPr>
          <p:nvPr/>
        </p:nvSpPr>
        <p:spPr bwMode="auto">
          <a:xfrm>
            <a:off x="363953" y="320316"/>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TERMINOLOGY 3</a:t>
            </a:r>
            <a:endParaRPr lang="en-US" sz="2400" b="1" dirty="0">
              <a:solidFill>
                <a:schemeClr val="bg1"/>
              </a:solidFill>
              <a:latin typeface="Fiba"/>
              <a:cs typeface="Fiba"/>
            </a:endParaRPr>
          </a:p>
        </p:txBody>
      </p:sp>
      <p:graphicFrame>
        <p:nvGraphicFramePr>
          <p:cNvPr id="6" name="Group 97"/>
          <p:cNvGraphicFramePr>
            <a:graphicFrameLocks noGrp="1"/>
          </p:cNvGraphicFramePr>
          <p:nvPr>
            <p:extLst>
              <p:ext uri="{D42A27DB-BD31-4B8C-83A1-F6EECF244321}">
                <p14:modId xmlns:p14="http://schemas.microsoft.com/office/powerpoint/2010/main" val="570676369"/>
              </p:ext>
            </p:extLst>
          </p:nvPr>
        </p:nvGraphicFramePr>
        <p:xfrm>
          <a:off x="237079" y="1689699"/>
          <a:ext cx="8441872" cy="4435116"/>
        </p:xfrm>
        <a:graphic>
          <a:graphicData uri="http://schemas.openxmlformats.org/drawingml/2006/table">
            <a:tbl>
              <a:tblPr/>
              <a:tblGrid>
                <a:gridCol w="1784434"/>
                <a:gridCol w="6657438"/>
              </a:tblGrid>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fi-FI" sz="2000" b="0" i="0" u="none" strike="noStrike" cap="none" normalizeH="0" baseline="0" dirty="0" smtClean="0">
                          <a:ln>
                            <a:noFill/>
                          </a:ln>
                          <a:solidFill>
                            <a:schemeClr val="bg1"/>
                          </a:solidFill>
                          <a:effectLst/>
                          <a:latin typeface="Univers LT Std 57 Cn"/>
                          <a:ea typeface="Arial Unicode MS"/>
                          <a:cs typeface="Arial Unicode MS"/>
                        </a:rPr>
                        <a:t>RSBQ</a:t>
                      </a:r>
                      <a:endParaRPr kumimoji="0" lang="en-US" sz="2000" b="0" i="0" u="none" strike="noStrike" cap="none" normalizeH="0" baseline="0" dirty="0" smtClean="0">
                        <a:ln>
                          <a:noFill/>
                        </a:ln>
                        <a:solidFill>
                          <a:schemeClr val="bg1"/>
                        </a:solidFill>
                        <a:effectLst/>
                        <a:latin typeface="Univers LT Std 57 Cn"/>
                        <a:ea typeface="Arial Unicode MS"/>
                        <a:cs typeface="Arial Unicode MS"/>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57 Condensed" charset="0"/>
                          <a:ea typeface="Univers 57 Condensed" charset="0"/>
                          <a:cs typeface="Univers 57 Condensed" charset="0"/>
                        </a:rPr>
                        <a:t>Definition for Rhythm, Speed, Balance &amp; Quickness.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fr-CH" sz="2000" b="0" i="0" u="none" strike="noStrike" cap="none" normalizeH="0" baseline="0" dirty="0" smtClean="0">
                          <a:ln>
                            <a:noFill/>
                          </a:ln>
                          <a:solidFill>
                            <a:schemeClr val="bg1"/>
                          </a:solidFill>
                          <a:effectLst/>
                          <a:latin typeface="Univers LT Std 57 Cn"/>
                          <a:ea typeface="Arial Unicode MS"/>
                          <a:cs typeface="Arial Unicode MS"/>
                        </a:rPr>
                        <a:t>Working area (WA)</a:t>
                      </a:r>
                      <a:endParaRPr kumimoji="0" lang="en-US" sz="2000" b="0" i="0" u="none" strike="noStrike" cap="none" normalizeH="0" baseline="0" dirty="0" smtClean="0">
                        <a:ln>
                          <a:noFill/>
                        </a:ln>
                        <a:solidFill>
                          <a:schemeClr val="bg1"/>
                        </a:solidFill>
                        <a:effectLst/>
                        <a:latin typeface="Univers LT Std 57 Cn"/>
                        <a:ea typeface="Arial Unicode MS"/>
                        <a:cs typeface="Arial Unicode MS"/>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fr-CH" sz="1800" b="0" i="0" u="none" strike="noStrike" cap="none" normalizeH="0" baseline="0" noProof="0" dirty="0" smtClean="0">
                          <a:ln>
                            <a:noFill/>
                          </a:ln>
                          <a:solidFill>
                            <a:schemeClr val="tx1"/>
                          </a:solidFill>
                          <a:effectLst/>
                          <a:latin typeface="Univers 57 Condensed" charset="0"/>
                          <a:ea typeface="Univers 57 Condensed" charset="0"/>
                          <a:cs typeface="Univers 57 Condensed" charset="0"/>
                        </a:rPr>
                        <a:t>Area where referee normally operates most of his time in that position.</a:t>
                      </a:r>
                      <a:endParaRPr kumimoji="0" lang="en-US" sz="1800" b="0" i="0" u="none" strike="noStrike" cap="none" normalizeH="0" baseline="0" noProof="0" dirty="0" smtClean="0">
                        <a:ln>
                          <a:noFill/>
                        </a:ln>
                        <a:solidFill>
                          <a:schemeClr val="tx1"/>
                        </a:solidFill>
                        <a:effectLst/>
                        <a:latin typeface="Univers 57 Condensed" charset="0"/>
                        <a:ea typeface="Univers 57 Condensed" charset="0"/>
                        <a:cs typeface="Univers 57 Condensed"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Action area (AA)</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noProof="0" dirty="0" smtClean="0">
                          <a:ln>
                            <a:noFill/>
                          </a:ln>
                          <a:solidFill>
                            <a:schemeClr val="tx1"/>
                          </a:solidFill>
                          <a:effectLst/>
                          <a:latin typeface="Univers 57 Condensed" charset="0"/>
                          <a:ea typeface="Univers 57 Condensed" charset="0"/>
                          <a:cs typeface="Univers 57 Condensed" charset="0"/>
                        </a:rPr>
                        <a:t>Action area may involve players with or without ball. Knowledge on various play situations (pick &amp; roll, post-ups, rebounding) will help referees identify action areas in their primary.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EOP</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noProof="0" dirty="0" smtClean="0">
                          <a:ln>
                            <a:noFill/>
                          </a:ln>
                          <a:solidFill>
                            <a:schemeClr val="tx1"/>
                          </a:solidFill>
                          <a:effectLst/>
                          <a:latin typeface="Univers 57 Condensed" charset="0"/>
                          <a:ea typeface="Univers 57 Condensed" charset="0"/>
                          <a:cs typeface="Univers 57 Condensed" charset="0"/>
                        </a:rPr>
                        <a:t>End of the Period</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EOG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noProof="0" dirty="0" smtClean="0">
                          <a:ln>
                            <a:noFill/>
                          </a:ln>
                          <a:solidFill>
                            <a:schemeClr val="tx1"/>
                          </a:solidFill>
                          <a:effectLst/>
                          <a:latin typeface="Univers 57 Condensed" charset="0"/>
                          <a:ea typeface="Univers 57 Condensed" charset="0"/>
                          <a:cs typeface="Univers 57 Condensed" charset="0"/>
                        </a:rPr>
                        <a:t>End of the Game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3509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000" b="0" i="0" u="none" strike="noStrike" cap="none" normalizeH="0" baseline="0" dirty="0" smtClean="0">
                          <a:ln>
                            <a:noFill/>
                          </a:ln>
                          <a:solidFill>
                            <a:schemeClr val="bg1"/>
                          </a:solidFill>
                          <a:effectLst/>
                          <a:latin typeface="Univers LT Std 57 Cn"/>
                          <a:ea typeface="Arial Unicode MS"/>
                          <a:cs typeface="Arial Unicode MS"/>
                        </a:rPr>
                        <a:t>Ball-side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defRPr/>
                      </a:pPr>
                      <a:r>
                        <a:rPr lang="fi-FI" sz="1800" b="0" i="0" kern="1200" dirty="0" err="1" smtClean="0">
                          <a:solidFill>
                            <a:schemeClr val="tx1"/>
                          </a:solidFill>
                          <a:effectLst/>
                          <a:latin typeface="Univers 57 Condensed" charset="0"/>
                          <a:ea typeface="Univers 57 Condensed" charset="0"/>
                          <a:cs typeface="Univers 57 Condensed" charset="0"/>
                        </a:rPr>
                        <a:t>This</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refers</a:t>
                      </a:r>
                      <a:r>
                        <a:rPr lang="fi-FI" sz="1800" b="0" i="0" kern="1200" dirty="0" smtClean="0">
                          <a:solidFill>
                            <a:schemeClr val="tx1"/>
                          </a:solidFill>
                          <a:effectLst/>
                          <a:latin typeface="Univers 57 Condensed" charset="0"/>
                          <a:ea typeface="Univers 57 Condensed" charset="0"/>
                          <a:cs typeface="Univers 57 Condensed" charset="0"/>
                        </a:rPr>
                        <a:t> to the position of the </a:t>
                      </a:r>
                      <a:r>
                        <a:rPr lang="fi-FI" sz="1800" b="0" i="0" kern="1200" dirty="0" err="1" smtClean="0">
                          <a:solidFill>
                            <a:schemeClr val="tx1"/>
                          </a:solidFill>
                          <a:effectLst/>
                          <a:latin typeface="Univers 57 Condensed" charset="0"/>
                          <a:ea typeface="Univers 57 Condensed" charset="0"/>
                          <a:cs typeface="Univers 57 Condensed" charset="0"/>
                        </a:rPr>
                        <a:t>ball</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When</a:t>
                      </a:r>
                      <a:r>
                        <a:rPr lang="fi-FI" sz="1800" b="0" i="0" kern="1200" dirty="0" smtClean="0">
                          <a:solidFill>
                            <a:schemeClr val="tx1"/>
                          </a:solidFill>
                          <a:effectLst/>
                          <a:latin typeface="Univers 57 Condensed" charset="0"/>
                          <a:ea typeface="Univers 57 Condensed" charset="0"/>
                          <a:cs typeface="Univers 57 Condensed" charset="0"/>
                        </a:rPr>
                        <a:t> the playing </a:t>
                      </a:r>
                      <a:r>
                        <a:rPr lang="fi-FI" sz="1800" b="0" i="0" kern="1200" dirty="0" err="1" smtClean="0">
                          <a:solidFill>
                            <a:schemeClr val="tx1"/>
                          </a:solidFill>
                          <a:effectLst/>
                          <a:latin typeface="Univers 57 Condensed" charset="0"/>
                          <a:ea typeface="Univers 57 Condensed" charset="0"/>
                          <a:cs typeface="Univers 57 Condensed" charset="0"/>
                        </a:rPr>
                        <a:t>court</a:t>
                      </a:r>
                      <a:r>
                        <a:rPr lang="fi-FI" sz="1800" b="0" i="0" kern="1200" dirty="0" smtClean="0">
                          <a:solidFill>
                            <a:schemeClr val="tx1"/>
                          </a:solidFill>
                          <a:effectLst/>
                          <a:latin typeface="Univers 57 Condensed" charset="0"/>
                          <a:ea typeface="Univers 57 Condensed" charset="0"/>
                          <a:cs typeface="Univers 57 Condensed" charset="0"/>
                        </a:rPr>
                        <a:t> is </a:t>
                      </a:r>
                      <a:r>
                        <a:rPr lang="fi-FI" sz="1800" b="0" i="0" kern="1200" dirty="0" err="1" smtClean="0">
                          <a:solidFill>
                            <a:schemeClr val="tx1"/>
                          </a:solidFill>
                          <a:effectLst/>
                          <a:latin typeface="Univers 57 Condensed" charset="0"/>
                          <a:ea typeface="Univers 57 Condensed" charset="0"/>
                          <a:cs typeface="Univers 57 Condensed" charset="0"/>
                        </a:rPr>
                        <a:t>divided</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by</a:t>
                      </a:r>
                      <a:r>
                        <a:rPr lang="fi-FI" sz="1800" b="0" i="0" kern="1200" dirty="0" smtClean="0">
                          <a:solidFill>
                            <a:schemeClr val="tx1"/>
                          </a:solidFill>
                          <a:effectLst/>
                          <a:latin typeface="Univers 57 Condensed" charset="0"/>
                          <a:ea typeface="Univers 57 Condensed" charset="0"/>
                          <a:cs typeface="Univers 57 Condensed" charset="0"/>
                        </a:rPr>
                        <a:t> an </a:t>
                      </a:r>
                      <a:r>
                        <a:rPr lang="fi-FI" sz="1800" b="0" i="0" kern="1200" dirty="0" err="1" smtClean="0">
                          <a:solidFill>
                            <a:schemeClr val="tx1"/>
                          </a:solidFill>
                          <a:effectLst/>
                          <a:latin typeface="Univers 57 Condensed" charset="0"/>
                          <a:ea typeface="Univers 57 Condensed" charset="0"/>
                          <a:cs typeface="Univers 57 Condensed" charset="0"/>
                        </a:rPr>
                        <a:t>imaginary</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line</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extending</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from</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basket</a:t>
                      </a:r>
                      <a:r>
                        <a:rPr lang="fi-FI" sz="1800" b="0" i="0" kern="1200" dirty="0" smtClean="0">
                          <a:solidFill>
                            <a:schemeClr val="tx1"/>
                          </a:solidFill>
                          <a:effectLst/>
                          <a:latin typeface="Univers 57 Condensed" charset="0"/>
                          <a:ea typeface="Univers 57 Condensed" charset="0"/>
                          <a:cs typeface="Univers 57 Condensed" charset="0"/>
                        </a:rPr>
                        <a:t> to </a:t>
                      </a:r>
                      <a:r>
                        <a:rPr lang="fi-FI" sz="1800" b="0" i="0" kern="1200" dirty="0" err="1" smtClean="0">
                          <a:solidFill>
                            <a:schemeClr val="tx1"/>
                          </a:solidFill>
                          <a:effectLst/>
                          <a:latin typeface="Univers 57 Condensed" charset="0"/>
                          <a:ea typeface="Univers 57 Condensed" charset="0"/>
                          <a:cs typeface="Univers 57 Condensed" charset="0"/>
                        </a:rPr>
                        <a:t>basket</a:t>
                      </a:r>
                      <a:r>
                        <a:rPr lang="fi-FI" sz="1800" b="0" i="0" kern="1200" dirty="0" smtClean="0">
                          <a:solidFill>
                            <a:schemeClr val="tx1"/>
                          </a:solidFill>
                          <a:effectLst/>
                          <a:latin typeface="Univers 57 Condensed" charset="0"/>
                          <a:ea typeface="Univers 57 Condensed" charset="0"/>
                          <a:cs typeface="Univers 57 Condensed" charset="0"/>
                        </a:rPr>
                        <a:t>, the side of the playing </a:t>
                      </a:r>
                      <a:r>
                        <a:rPr lang="fi-FI" sz="1800" b="0" i="0" kern="1200" dirty="0" err="1" smtClean="0">
                          <a:solidFill>
                            <a:schemeClr val="tx1"/>
                          </a:solidFill>
                          <a:effectLst/>
                          <a:latin typeface="Univers 57 Condensed" charset="0"/>
                          <a:ea typeface="Univers 57 Condensed" charset="0"/>
                          <a:cs typeface="Univers 57 Condensed" charset="0"/>
                        </a:rPr>
                        <a:t>court</a:t>
                      </a:r>
                      <a:r>
                        <a:rPr lang="fi-FI" sz="1800" b="0" i="0" kern="1200" dirty="0" smtClean="0">
                          <a:solidFill>
                            <a:schemeClr val="tx1"/>
                          </a:solidFill>
                          <a:effectLst/>
                          <a:latin typeface="Univers 57 Condensed" charset="0"/>
                          <a:ea typeface="Univers 57 Condensed" charset="0"/>
                          <a:cs typeface="Univers 57 Condensed" charset="0"/>
                        </a:rPr>
                        <a:t> on </a:t>
                      </a:r>
                      <a:r>
                        <a:rPr lang="fi-FI" sz="1800" b="0" i="0" kern="1200" dirty="0" err="1" smtClean="0">
                          <a:solidFill>
                            <a:schemeClr val="tx1"/>
                          </a:solidFill>
                          <a:effectLst/>
                          <a:latin typeface="Univers 57 Condensed" charset="0"/>
                          <a:ea typeface="Univers 57 Condensed" charset="0"/>
                          <a:cs typeface="Univers 57 Condensed" charset="0"/>
                        </a:rPr>
                        <a:t>which</a:t>
                      </a:r>
                      <a:r>
                        <a:rPr lang="fi-FI" sz="1800" b="0" i="0" kern="1200" dirty="0" smtClean="0">
                          <a:solidFill>
                            <a:schemeClr val="tx1"/>
                          </a:solidFill>
                          <a:effectLst/>
                          <a:latin typeface="Univers 57 Condensed" charset="0"/>
                          <a:ea typeface="Univers 57 Condensed" charset="0"/>
                          <a:cs typeface="Univers 57 Condensed" charset="0"/>
                        </a:rPr>
                        <a:t> the </a:t>
                      </a:r>
                      <a:r>
                        <a:rPr lang="fi-FI" sz="1800" b="0" i="0" kern="1200" dirty="0" err="1" smtClean="0">
                          <a:solidFill>
                            <a:schemeClr val="tx1"/>
                          </a:solidFill>
                          <a:effectLst/>
                          <a:latin typeface="Univers 57 Condensed" charset="0"/>
                          <a:ea typeface="Univers 57 Condensed" charset="0"/>
                          <a:cs typeface="Univers 57 Condensed" charset="0"/>
                        </a:rPr>
                        <a:t>ball</a:t>
                      </a:r>
                      <a:r>
                        <a:rPr lang="fi-FI" sz="1800" b="0" i="0" kern="1200" dirty="0" smtClean="0">
                          <a:solidFill>
                            <a:schemeClr val="tx1"/>
                          </a:solidFill>
                          <a:effectLst/>
                          <a:latin typeface="Univers 57 Condensed" charset="0"/>
                          <a:ea typeface="Univers 57 Condensed" charset="0"/>
                          <a:cs typeface="Univers 57 Condensed" charset="0"/>
                        </a:rPr>
                        <a:t> is </a:t>
                      </a:r>
                      <a:r>
                        <a:rPr lang="fi-FI" sz="1800" b="0" i="0" kern="1200" dirty="0" err="1" smtClean="0">
                          <a:solidFill>
                            <a:schemeClr val="tx1"/>
                          </a:solidFill>
                          <a:effectLst/>
                          <a:latin typeface="Univers 57 Condensed" charset="0"/>
                          <a:ea typeface="Univers 57 Condensed" charset="0"/>
                          <a:cs typeface="Univers 57 Condensed" charset="0"/>
                        </a:rPr>
                        <a:t>located</a:t>
                      </a:r>
                      <a:r>
                        <a:rPr lang="fi-FI" sz="1800" b="0" i="0" kern="1200" dirty="0" smtClean="0">
                          <a:solidFill>
                            <a:schemeClr val="tx1"/>
                          </a:solidFill>
                          <a:effectLst/>
                          <a:latin typeface="Univers 57 Condensed" charset="0"/>
                          <a:ea typeface="Univers 57 Condensed" charset="0"/>
                          <a:cs typeface="Univers 57 Condensed" charset="0"/>
                        </a:rPr>
                        <a:t> is </a:t>
                      </a:r>
                      <a:r>
                        <a:rPr lang="fi-FI" sz="1800" b="0" i="0" kern="1200" dirty="0" err="1" smtClean="0">
                          <a:solidFill>
                            <a:schemeClr val="tx1"/>
                          </a:solidFill>
                          <a:effectLst/>
                          <a:latin typeface="Univers 57 Condensed" charset="0"/>
                          <a:ea typeface="Univers 57 Condensed" charset="0"/>
                          <a:cs typeface="Univers 57 Condensed" charset="0"/>
                        </a:rPr>
                        <a:t>called</a:t>
                      </a:r>
                      <a:r>
                        <a:rPr lang="fi-FI" sz="1800" b="0" i="0" kern="1200" dirty="0" smtClean="0">
                          <a:solidFill>
                            <a:schemeClr val="tx1"/>
                          </a:solidFill>
                          <a:effectLst/>
                          <a:latin typeface="Univers 57 Condensed" charset="0"/>
                          <a:ea typeface="Univers 57 Condensed" charset="0"/>
                          <a:cs typeface="Univers 57 Condensed" charset="0"/>
                        </a:rPr>
                        <a:t> the "</a:t>
                      </a:r>
                      <a:r>
                        <a:rPr lang="fi-FI" sz="1800" b="0" i="0" kern="1200" dirty="0" err="1" smtClean="0">
                          <a:solidFill>
                            <a:schemeClr val="tx1"/>
                          </a:solidFill>
                          <a:effectLst/>
                          <a:latin typeface="Univers 57 Condensed" charset="0"/>
                          <a:ea typeface="Univers 57 Condensed" charset="0"/>
                          <a:cs typeface="Univers 57 Condensed" charset="0"/>
                        </a:rPr>
                        <a:t>ball-side</a:t>
                      </a:r>
                      <a:r>
                        <a:rPr lang="fi-FI" sz="1800" b="0" i="0" kern="1200" dirty="0" smtClean="0">
                          <a:solidFill>
                            <a:schemeClr val="tx1"/>
                          </a:solidFill>
                          <a:effectLst/>
                          <a:latin typeface="Univers 57 Condensed" charset="0"/>
                          <a:ea typeface="Univers 57 Condensed" charset="0"/>
                          <a:cs typeface="Univers 57 Condensed" charset="0"/>
                        </a:rPr>
                        <a:t>". </a:t>
                      </a:r>
                      <a:endParaRPr lang="fi-FI" b="0" i="0" dirty="0" smtClean="0">
                        <a:latin typeface="Univers 57 Condensed" charset="0"/>
                        <a:ea typeface="Univers 57 Condensed" charset="0"/>
                        <a:cs typeface="Univers 57 Condensed"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4" name="Tekstiruutu 3"/>
          <p:cNvSpPr txBox="1"/>
          <p:nvPr/>
        </p:nvSpPr>
        <p:spPr>
          <a:xfrm>
            <a:off x="126553" y="6299200"/>
            <a:ext cx="2098487" cy="369332"/>
          </a:xfrm>
          <a:prstGeom prst="rect">
            <a:avLst/>
          </a:prstGeom>
          <a:noFill/>
        </p:spPr>
        <p:txBody>
          <a:bodyPr wrap="square" rtlCol="0">
            <a:spAutoFit/>
          </a:bodyPr>
          <a:lstStyle/>
          <a:p>
            <a:r>
              <a:rPr lang="en-GB" dirty="0" smtClean="0"/>
              <a:t>HSB / page 187-188</a:t>
            </a:r>
            <a:endParaRPr lang="en-GB" dirty="0"/>
          </a:p>
        </p:txBody>
      </p:sp>
    </p:spTree>
    <p:extLst>
      <p:ext uri="{BB962C8B-B14F-4D97-AF65-F5344CB8AC3E}">
        <p14:creationId xmlns:p14="http://schemas.microsoft.com/office/powerpoint/2010/main" val="1428676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txBox="1">
            <a:spLocks/>
          </p:cNvSpPr>
          <p:nvPr/>
        </p:nvSpPr>
        <p:spPr bwMode="auto">
          <a:xfrm>
            <a:off x="126553" y="308446"/>
            <a:ext cx="8314998" cy="719138"/>
          </a:xfrm>
          <a:prstGeom prst="rect">
            <a:avLst/>
          </a:prstGeom>
          <a:noFill/>
          <a:ln w="9525">
            <a:noFill/>
            <a:miter lim="800000"/>
            <a:headEnd/>
            <a:tailEnd/>
          </a:ln>
        </p:spPr>
        <p:txBody>
          <a:bodyPr/>
          <a:lstStyle/>
          <a:p>
            <a:r>
              <a:rPr lang="fr-CH" sz="2400" b="1" dirty="0" smtClean="0">
                <a:solidFill>
                  <a:schemeClr val="bg1"/>
                </a:solidFill>
                <a:latin typeface="Fiba"/>
                <a:cs typeface="Fiba"/>
              </a:rPr>
              <a:t>TERMINOLOGY 4</a:t>
            </a:r>
            <a:endParaRPr lang="en-US" sz="2400" b="1" dirty="0">
              <a:solidFill>
                <a:schemeClr val="bg1"/>
              </a:solidFill>
              <a:latin typeface="Fiba"/>
              <a:cs typeface="Fiba"/>
            </a:endParaRPr>
          </a:p>
        </p:txBody>
      </p:sp>
      <p:graphicFrame>
        <p:nvGraphicFramePr>
          <p:cNvPr id="6" name="Group 97"/>
          <p:cNvGraphicFramePr>
            <a:graphicFrameLocks noGrp="1"/>
          </p:cNvGraphicFramePr>
          <p:nvPr>
            <p:extLst>
              <p:ext uri="{D42A27DB-BD31-4B8C-83A1-F6EECF244321}">
                <p14:modId xmlns:p14="http://schemas.microsoft.com/office/powerpoint/2010/main" val="103897345"/>
              </p:ext>
            </p:extLst>
          </p:nvPr>
        </p:nvGraphicFramePr>
        <p:xfrm>
          <a:off x="144864" y="1578477"/>
          <a:ext cx="8804771" cy="4789033"/>
        </p:xfrm>
        <a:graphic>
          <a:graphicData uri="http://schemas.openxmlformats.org/drawingml/2006/table">
            <a:tbl>
              <a:tblPr/>
              <a:tblGrid>
                <a:gridCol w="2418958"/>
                <a:gridCol w="6385813"/>
              </a:tblGrid>
              <a:tr h="592655">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400" b="0" i="0" u="none" strike="noStrike" cap="none" normalizeH="0" baseline="0" dirty="0" smtClean="0">
                          <a:ln>
                            <a:noFill/>
                          </a:ln>
                          <a:solidFill>
                            <a:schemeClr val="bg1"/>
                          </a:solidFill>
                          <a:effectLst/>
                          <a:latin typeface="Univers 57 Condensed" charset="0"/>
                          <a:ea typeface="Univers 57 Condensed" charset="0"/>
                          <a:cs typeface="Univers 57 Condensed" charset="0"/>
                        </a:rPr>
                        <a:t>Opposite side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defRPr/>
                      </a:pPr>
                      <a:r>
                        <a:rPr lang="fi-FI" sz="1800" b="0" i="0" kern="1200" dirty="0" err="1" smtClean="0">
                          <a:solidFill>
                            <a:schemeClr val="tx1"/>
                          </a:solidFill>
                          <a:effectLst/>
                          <a:latin typeface="Univers 57 Condensed" charset="0"/>
                          <a:ea typeface="Univers 57 Condensed" charset="0"/>
                          <a:cs typeface="Univers 57 Condensed" charset="0"/>
                        </a:rPr>
                        <a:t>This</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refers</a:t>
                      </a:r>
                      <a:r>
                        <a:rPr lang="fi-FI" sz="1800" b="0" i="0" kern="1200" dirty="0" smtClean="0">
                          <a:solidFill>
                            <a:schemeClr val="tx1"/>
                          </a:solidFill>
                          <a:effectLst/>
                          <a:latin typeface="Univers 57 Condensed" charset="0"/>
                          <a:ea typeface="Univers 57 Condensed" charset="0"/>
                          <a:cs typeface="Univers 57 Condensed" charset="0"/>
                        </a:rPr>
                        <a:t> to the side of the playing </a:t>
                      </a:r>
                      <a:r>
                        <a:rPr lang="fi-FI" sz="1800" b="0" i="0" kern="1200" dirty="0" err="1" smtClean="0">
                          <a:solidFill>
                            <a:schemeClr val="tx1"/>
                          </a:solidFill>
                          <a:effectLst/>
                          <a:latin typeface="Univers 57 Condensed" charset="0"/>
                          <a:ea typeface="Univers 57 Condensed" charset="0"/>
                          <a:cs typeface="Univers 57 Condensed" charset="0"/>
                        </a:rPr>
                        <a:t>court</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which</a:t>
                      </a:r>
                      <a:r>
                        <a:rPr lang="fi-FI" sz="1800" b="0" i="0" kern="1200" dirty="0" smtClean="0">
                          <a:solidFill>
                            <a:schemeClr val="tx1"/>
                          </a:solidFill>
                          <a:effectLst/>
                          <a:latin typeface="Univers 57 Condensed" charset="0"/>
                          <a:ea typeface="Univers 57 Condensed" charset="0"/>
                          <a:cs typeface="Univers 57 Condensed" charset="0"/>
                        </a:rPr>
                        <a:t> is </a:t>
                      </a:r>
                      <a:r>
                        <a:rPr lang="fi-FI" sz="1800" b="0" i="0" kern="1200" dirty="0" err="1" smtClean="0">
                          <a:solidFill>
                            <a:schemeClr val="tx1"/>
                          </a:solidFill>
                          <a:effectLst/>
                          <a:latin typeface="Univers 57 Condensed" charset="0"/>
                          <a:ea typeface="Univers 57 Condensed" charset="0"/>
                          <a:cs typeface="Univers 57 Condensed" charset="0"/>
                        </a:rPr>
                        <a:t>furthest</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away</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from</a:t>
                      </a:r>
                      <a:r>
                        <a:rPr lang="fi-FI" sz="1800" b="0" i="0" kern="1200" dirty="0" smtClean="0">
                          <a:solidFill>
                            <a:schemeClr val="tx1"/>
                          </a:solidFill>
                          <a:effectLst/>
                          <a:latin typeface="Univers 57 Condensed" charset="0"/>
                          <a:ea typeface="Univers 57 Condensed" charset="0"/>
                          <a:cs typeface="Univers 57 Condensed" charset="0"/>
                        </a:rPr>
                        <a:t> the </a:t>
                      </a:r>
                      <a:r>
                        <a:rPr lang="fi-FI" sz="1800" b="0" i="0" kern="1200" dirty="0" err="1" smtClean="0">
                          <a:solidFill>
                            <a:schemeClr val="tx1"/>
                          </a:solidFill>
                          <a:effectLst/>
                          <a:latin typeface="Univers 57 Condensed" charset="0"/>
                          <a:ea typeface="Univers 57 Condensed" charset="0"/>
                          <a:cs typeface="Univers 57 Condensed" charset="0"/>
                        </a:rPr>
                        <a:t>scorer's</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table</a:t>
                      </a:r>
                      <a:r>
                        <a:rPr lang="fi-FI" sz="1800" b="0" i="0" kern="1200" dirty="0" smtClean="0">
                          <a:solidFill>
                            <a:schemeClr val="tx1"/>
                          </a:solidFill>
                          <a:effectLst/>
                          <a:latin typeface="Univers 57 Condensed" charset="0"/>
                          <a:ea typeface="Univers 57 Condensed" charset="0"/>
                          <a:cs typeface="Univers 57 Condensed" charset="0"/>
                        </a:rPr>
                        <a:t> </a:t>
                      </a:r>
                      <a:endParaRPr lang="fi-FI" sz="1800" b="0" i="0" dirty="0" smtClean="0">
                        <a:latin typeface="Univers 57 Condensed" charset="0"/>
                        <a:ea typeface="Univers 57 Condensed" charset="0"/>
                        <a:cs typeface="Univers 57 Condensed"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655">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400" b="0" i="0" u="none" strike="noStrike" cap="none" normalizeH="0" baseline="0" dirty="0" smtClean="0">
                          <a:ln>
                            <a:noFill/>
                          </a:ln>
                          <a:solidFill>
                            <a:schemeClr val="bg1"/>
                          </a:solidFill>
                          <a:effectLst/>
                          <a:latin typeface="Univers 57 Condensed" charset="0"/>
                          <a:ea typeface="Univers 57 Condensed" charset="0"/>
                          <a:cs typeface="Univers 57 Condensed" charset="0"/>
                        </a:rPr>
                        <a:t>Strong side (SS)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57 Condensed" charset="0"/>
                          <a:ea typeface="Univers 57 Condensed" charset="0"/>
                          <a:cs typeface="Univers 57 Condensed" charset="0"/>
                        </a:rPr>
                        <a:t>Side of the court where are Lead &amp; Trail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6804">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400" b="0" i="0" u="none" strike="noStrike" cap="none" normalizeH="0" baseline="0" dirty="0" smtClean="0">
                          <a:ln>
                            <a:noFill/>
                          </a:ln>
                          <a:solidFill>
                            <a:schemeClr val="bg1"/>
                          </a:solidFill>
                          <a:effectLst/>
                          <a:latin typeface="Univers 57 Condensed" charset="0"/>
                          <a:ea typeface="Univers 57 Condensed" charset="0"/>
                          <a:cs typeface="Univers 57 Condensed" charset="0"/>
                        </a:rPr>
                        <a:t>Weak side (WS)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57 Condensed" charset="0"/>
                          <a:ea typeface="Univers 57 Condensed" charset="0"/>
                          <a:cs typeface="Univers 57 Condensed" charset="0"/>
                        </a:rPr>
                        <a:t>Side of the court where is Center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143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400" b="0" i="0" u="none" strike="noStrike" cap="none" normalizeH="0" baseline="0" dirty="0" smtClean="0">
                          <a:ln>
                            <a:noFill/>
                          </a:ln>
                          <a:solidFill>
                            <a:schemeClr val="bg1"/>
                          </a:solidFill>
                          <a:effectLst/>
                          <a:latin typeface="Univers 57 Condensed" charset="0"/>
                          <a:ea typeface="Univers 57 Condensed" charset="0"/>
                          <a:cs typeface="Univers 57 Condensed" charset="0"/>
                        </a:rPr>
                        <a:t>Close down (CD)</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dirty="0" smtClean="0">
                          <a:ln>
                            <a:noFill/>
                          </a:ln>
                          <a:solidFill>
                            <a:schemeClr val="tx1"/>
                          </a:solidFill>
                          <a:effectLst/>
                          <a:latin typeface="Univers 57 Condensed" charset="0"/>
                          <a:ea typeface="Univers 57 Condensed" charset="0"/>
                          <a:cs typeface="Univers 57 Condensed" charset="0"/>
                        </a:rPr>
                        <a:t>The position of the Lead where he should move before actual rotation starts.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655">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400" b="0" i="0" u="none" strike="noStrike" cap="none" normalizeH="0" baseline="0" dirty="0" smtClean="0">
                          <a:ln>
                            <a:noFill/>
                          </a:ln>
                          <a:solidFill>
                            <a:schemeClr val="bg1"/>
                          </a:solidFill>
                          <a:effectLst/>
                          <a:latin typeface="Univers 57 Condensed" charset="0"/>
                          <a:ea typeface="Univers 57 Condensed" charset="0"/>
                          <a:cs typeface="Univers 57 Condensed" charset="0"/>
                        </a:rPr>
                        <a:t>Switch (SW)</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r>
                        <a:rPr lang="fi-FI" sz="1800" b="0" i="0" kern="1200" dirty="0" err="1" smtClean="0">
                          <a:solidFill>
                            <a:schemeClr val="tx1"/>
                          </a:solidFill>
                          <a:effectLst/>
                          <a:latin typeface="Univers 57 Condensed" charset="0"/>
                          <a:ea typeface="Univers 57 Condensed" charset="0"/>
                          <a:cs typeface="Univers 57 Condensed" charset="0"/>
                        </a:rPr>
                        <a:t>This</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refers</a:t>
                      </a:r>
                      <a:r>
                        <a:rPr lang="fi-FI" sz="1800" b="0" i="0" kern="1200" dirty="0" smtClean="0">
                          <a:solidFill>
                            <a:schemeClr val="tx1"/>
                          </a:solidFill>
                          <a:effectLst/>
                          <a:latin typeface="Univers 57 Condensed" charset="0"/>
                          <a:ea typeface="Univers 57 Condensed" charset="0"/>
                          <a:cs typeface="Univers 57 Condensed" charset="0"/>
                        </a:rPr>
                        <a:t> to a </a:t>
                      </a:r>
                      <a:r>
                        <a:rPr lang="fi-FI" sz="1800" b="0" i="0" kern="1200" dirty="0" err="1" smtClean="0">
                          <a:solidFill>
                            <a:schemeClr val="tx1"/>
                          </a:solidFill>
                          <a:effectLst/>
                          <a:latin typeface="Univers 57 Condensed" charset="0"/>
                          <a:ea typeface="Univers 57 Condensed" charset="0"/>
                          <a:cs typeface="Univers 57 Condensed" charset="0"/>
                        </a:rPr>
                        <a:t>dead</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ball</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situation</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when</a:t>
                      </a:r>
                      <a:r>
                        <a:rPr lang="fi-FI" sz="1800" b="0" i="0" kern="1200" dirty="0" smtClean="0">
                          <a:solidFill>
                            <a:schemeClr val="tx1"/>
                          </a:solidFill>
                          <a:effectLst/>
                          <a:latin typeface="Univers 57 Condensed" charset="0"/>
                          <a:ea typeface="Univers 57 Condensed" charset="0"/>
                          <a:cs typeface="Univers 57 Condensed" charset="0"/>
                        </a:rPr>
                        <a:t> the </a:t>
                      </a:r>
                      <a:r>
                        <a:rPr lang="fi-FI" sz="1800" b="0" i="0" kern="1200" dirty="0" err="1" smtClean="0">
                          <a:solidFill>
                            <a:schemeClr val="tx1"/>
                          </a:solidFill>
                          <a:effectLst/>
                          <a:latin typeface="Univers 57 Condensed" charset="0"/>
                          <a:ea typeface="Univers 57 Condensed" charset="0"/>
                          <a:cs typeface="Univers 57 Condensed" charset="0"/>
                        </a:rPr>
                        <a:t>calling</a:t>
                      </a:r>
                      <a:r>
                        <a:rPr lang="fi-FI" sz="1800" b="0" i="0" kern="1200" dirty="0" smtClean="0">
                          <a:solidFill>
                            <a:schemeClr val="tx1"/>
                          </a:solidFill>
                          <a:effectLst/>
                          <a:latin typeface="Univers 57 Condensed" charset="0"/>
                          <a:ea typeface="Univers 57 Condensed" charset="0"/>
                          <a:cs typeface="Univers 57 Condensed" charset="0"/>
                        </a:rPr>
                        <a:t> of a </a:t>
                      </a:r>
                      <a:r>
                        <a:rPr lang="fi-FI" sz="1800" b="0" i="0" kern="1200" dirty="0" err="1" smtClean="0">
                          <a:solidFill>
                            <a:schemeClr val="tx1"/>
                          </a:solidFill>
                          <a:effectLst/>
                          <a:latin typeface="Univers 57 Condensed" charset="0"/>
                          <a:ea typeface="Univers 57 Condensed" charset="0"/>
                          <a:cs typeface="Univers 57 Condensed" charset="0"/>
                        </a:rPr>
                        <a:t>foul</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necessitates</a:t>
                      </a:r>
                      <a:r>
                        <a:rPr lang="fi-FI" sz="1800" b="0" i="0" kern="1200" dirty="0" smtClean="0">
                          <a:solidFill>
                            <a:schemeClr val="tx1"/>
                          </a:solidFill>
                          <a:effectLst/>
                          <a:latin typeface="Univers 57 Condensed" charset="0"/>
                          <a:ea typeface="Univers 57 Condensed" charset="0"/>
                          <a:cs typeface="Univers 57 Condensed" charset="0"/>
                        </a:rPr>
                        <a:t> a </a:t>
                      </a:r>
                      <a:r>
                        <a:rPr lang="fi-FI" sz="1800" b="0" i="0" kern="1200" dirty="0" err="1" smtClean="0">
                          <a:solidFill>
                            <a:schemeClr val="tx1"/>
                          </a:solidFill>
                          <a:effectLst/>
                          <a:latin typeface="Univers 57 Condensed" charset="0"/>
                          <a:ea typeface="Univers 57 Condensed" charset="0"/>
                          <a:cs typeface="Univers 57 Condensed" charset="0"/>
                        </a:rPr>
                        <a:t>switch</a:t>
                      </a:r>
                      <a:r>
                        <a:rPr lang="fi-FI" sz="1800" b="0" i="0" kern="1200" dirty="0" smtClean="0">
                          <a:solidFill>
                            <a:schemeClr val="tx1"/>
                          </a:solidFill>
                          <a:effectLst/>
                          <a:latin typeface="Univers 57 Condensed" charset="0"/>
                          <a:ea typeface="Univers 57 Condensed" charset="0"/>
                          <a:cs typeface="Univers 57 Condensed" charset="0"/>
                        </a:rPr>
                        <a:t> in position </a:t>
                      </a:r>
                      <a:r>
                        <a:rPr lang="fi-FI" sz="1800" b="0" i="0" kern="1200" dirty="0" err="1" smtClean="0">
                          <a:solidFill>
                            <a:schemeClr val="tx1"/>
                          </a:solidFill>
                          <a:effectLst/>
                          <a:latin typeface="Univers 57 Condensed" charset="0"/>
                          <a:ea typeface="Univers 57 Condensed" charset="0"/>
                          <a:cs typeface="Univers 57 Condensed" charset="0"/>
                        </a:rPr>
                        <a:t>by</a:t>
                      </a:r>
                      <a:r>
                        <a:rPr lang="fi-FI" sz="1800" b="0" i="0" kern="1200" dirty="0" smtClean="0">
                          <a:solidFill>
                            <a:schemeClr val="tx1"/>
                          </a:solidFill>
                          <a:effectLst/>
                          <a:latin typeface="Univers 57 Condensed" charset="0"/>
                          <a:ea typeface="Univers 57 Condensed" charset="0"/>
                          <a:cs typeface="Univers 57 Condensed" charset="0"/>
                        </a:rPr>
                        <a:t> the </a:t>
                      </a:r>
                      <a:r>
                        <a:rPr lang="fi-FI" sz="1800" b="0" i="0" kern="1200" dirty="0" err="1" smtClean="0">
                          <a:solidFill>
                            <a:schemeClr val="tx1"/>
                          </a:solidFill>
                          <a:effectLst/>
                          <a:latin typeface="Univers 57 Condensed" charset="0"/>
                          <a:ea typeface="Univers 57 Condensed" charset="0"/>
                          <a:cs typeface="Univers 57 Condensed" charset="0"/>
                        </a:rPr>
                        <a:t>officials</a:t>
                      </a:r>
                      <a:r>
                        <a:rPr lang="fi-FI" sz="1800" b="0" i="0" kern="1200" dirty="0" smtClean="0">
                          <a:solidFill>
                            <a:schemeClr val="tx1"/>
                          </a:solidFill>
                          <a:effectLst/>
                          <a:latin typeface="Univers 57 Condensed" charset="0"/>
                          <a:ea typeface="Univers 57 Condensed" charset="0"/>
                          <a:cs typeface="Univers 57 Condensed" charset="0"/>
                        </a:rPr>
                        <a:t>.</a:t>
                      </a:r>
                      <a:br>
                        <a:rPr lang="fi-FI" sz="1800" b="0" i="0" kern="1200" dirty="0" smtClean="0">
                          <a:solidFill>
                            <a:schemeClr val="tx1"/>
                          </a:solidFill>
                          <a:effectLst/>
                          <a:latin typeface="Univers 57 Condensed" charset="0"/>
                          <a:ea typeface="Univers 57 Condensed" charset="0"/>
                          <a:cs typeface="Univers 57 Condensed" charset="0"/>
                        </a:rPr>
                      </a:br>
                      <a:r>
                        <a:rPr lang="fi-FI" sz="1800" b="0" i="0" kern="1200" dirty="0" smtClean="0">
                          <a:solidFill>
                            <a:schemeClr val="tx1"/>
                          </a:solidFill>
                          <a:effectLst/>
                          <a:latin typeface="Univers 57 Condensed" charset="0"/>
                          <a:ea typeface="Univers 57 Condensed" charset="0"/>
                          <a:cs typeface="Univers 57 Condensed" charset="0"/>
                        </a:rPr>
                        <a:t>The </a:t>
                      </a:r>
                      <a:r>
                        <a:rPr lang="fi-FI" sz="1800" b="0" i="0" kern="1200" dirty="0" err="1" smtClean="0">
                          <a:solidFill>
                            <a:schemeClr val="tx1"/>
                          </a:solidFill>
                          <a:effectLst/>
                          <a:latin typeface="Univers 57 Condensed" charset="0"/>
                          <a:ea typeface="Univers 57 Condensed" charset="0"/>
                          <a:cs typeface="Univers 57 Condensed" charset="0"/>
                        </a:rPr>
                        <a:t>official</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who</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calls</a:t>
                      </a:r>
                      <a:r>
                        <a:rPr lang="fi-FI" sz="1800" b="0" i="0" kern="1200" dirty="0" smtClean="0">
                          <a:solidFill>
                            <a:schemeClr val="tx1"/>
                          </a:solidFill>
                          <a:effectLst/>
                          <a:latin typeface="Univers 57 Condensed" charset="0"/>
                          <a:ea typeface="Univers 57 Condensed" charset="0"/>
                          <a:cs typeface="Univers 57 Condensed" charset="0"/>
                        </a:rPr>
                        <a:t> the </a:t>
                      </a:r>
                      <a:r>
                        <a:rPr lang="fi-FI" sz="1800" b="0" i="0" kern="1200" dirty="0" err="1" smtClean="0">
                          <a:solidFill>
                            <a:schemeClr val="tx1"/>
                          </a:solidFill>
                          <a:effectLst/>
                          <a:latin typeface="Univers 57 Condensed" charset="0"/>
                          <a:ea typeface="Univers 57 Condensed" charset="0"/>
                          <a:cs typeface="Univers 57 Condensed" charset="0"/>
                        </a:rPr>
                        <a:t>foul</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always</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moves</a:t>
                      </a:r>
                      <a:r>
                        <a:rPr lang="fi-FI" sz="1800" b="0" i="0" kern="1200" dirty="0" smtClean="0">
                          <a:solidFill>
                            <a:schemeClr val="tx1"/>
                          </a:solidFill>
                          <a:effectLst/>
                          <a:latin typeface="Univers 57 Condensed" charset="0"/>
                          <a:ea typeface="Univers 57 Condensed" charset="0"/>
                          <a:cs typeface="Univers 57 Condensed" charset="0"/>
                        </a:rPr>
                        <a:t> to the </a:t>
                      </a:r>
                      <a:r>
                        <a:rPr lang="fi-FI" sz="1800" b="0" i="0" kern="1200" dirty="0" err="1" smtClean="0">
                          <a:solidFill>
                            <a:schemeClr val="tx1"/>
                          </a:solidFill>
                          <a:effectLst/>
                          <a:latin typeface="Univers 57 Condensed" charset="0"/>
                          <a:ea typeface="Univers 57 Condensed" charset="0"/>
                          <a:cs typeface="Univers 57 Condensed" charset="0"/>
                        </a:rPr>
                        <a:t>opposite</a:t>
                      </a:r>
                      <a:r>
                        <a:rPr lang="fi-FI" sz="1800" b="0" i="0" kern="1200" dirty="0" smtClean="0">
                          <a:solidFill>
                            <a:schemeClr val="tx1"/>
                          </a:solidFill>
                          <a:effectLst/>
                          <a:latin typeface="Univers 57 Condensed" charset="0"/>
                          <a:ea typeface="Univers 57 Condensed" charset="0"/>
                          <a:cs typeface="Univers 57 Condensed" charset="0"/>
                        </a:rPr>
                        <a:t> side </a:t>
                      </a:r>
                      <a:r>
                        <a:rPr lang="fi-FI" sz="1800" b="0" i="0" kern="1200" dirty="0" err="1" smtClean="0">
                          <a:solidFill>
                            <a:schemeClr val="tx1"/>
                          </a:solidFill>
                          <a:effectLst/>
                          <a:latin typeface="Univers 57 Condensed" charset="0"/>
                          <a:ea typeface="Univers 57 Condensed" charset="0"/>
                          <a:cs typeface="Univers 57 Condensed" charset="0"/>
                        </a:rPr>
                        <a:t>after</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reporting</a:t>
                      </a:r>
                      <a:r>
                        <a:rPr lang="fi-FI" sz="1800" b="0" i="0" kern="1200" dirty="0" smtClean="0">
                          <a:solidFill>
                            <a:schemeClr val="tx1"/>
                          </a:solidFill>
                          <a:effectLst/>
                          <a:latin typeface="Univers 57 Condensed" charset="0"/>
                          <a:ea typeface="Univers 57 Condensed" charset="0"/>
                          <a:cs typeface="Univers 57 Condensed" charset="0"/>
                        </a:rPr>
                        <a:t> the </a:t>
                      </a:r>
                      <a:r>
                        <a:rPr lang="fi-FI" sz="1800" b="0" i="0" kern="1200" dirty="0" err="1" smtClean="0">
                          <a:solidFill>
                            <a:schemeClr val="tx1"/>
                          </a:solidFill>
                          <a:effectLst/>
                          <a:latin typeface="Univers 57 Condensed" charset="0"/>
                          <a:ea typeface="Univers 57 Condensed" charset="0"/>
                          <a:cs typeface="Univers 57 Condensed" charset="0"/>
                        </a:rPr>
                        <a:t>foul</a:t>
                      </a:r>
                      <a:r>
                        <a:rPr lang="fi-FI" sz="1800" b="0" i="0" kern="1200" dirty="0" smtClean="0">
                          <a:solidFill>
                            <a:schemeClr val="tx1"/>
                          </a:solidFill>
                          <a:effectLst/>
                          <a:latin typeface="Univers 57 Condensed" charset="0"/>
                          <a:ea typeface="Univers 57 Condensed" charset="0"/>
                          <a:cs typeface="Univers 57 Condensed" charset="0"/>
                        </a:rPr>
                        <a:t> to the </a:t>
                      </a:r>
                      <a:r>
                        <a:rPr lang="fi-FI" sz="1800" b="0" i="0" kern="1200" dirty="0" err="1" smtClean="0">
                          <a:solidFill>
                            <a:schemeClr val="tx1"/>
                          </a:solidFill>
                          <a:effectLst/>
                          <a:latin typeface="Univers 57 Condensed" charset="0"/>
                          <a:ea typeface="Univers 57 Condensed" charset="0"/>
                          <a:cs typeface="Univers 57 Condensed" charset="0"/>
                        </a:rPr>
                        <a:t>scorer’s</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table</a:t>
                      </a:r>
                      <a:r>
                        <a:rPr lang="fi-FI" sz="1800" b="0" i="0" kern="1200" dirty="0" smtClean="0">
                          <a:solidFill>
                            <a:schemeClr val="tx1"/>
                          </a:solidFill>
                          <a:effectLst/>
                          <a:latin typeface="Univers 57 Condensed" charset="0"/>
                          <a:ea typeface="Univers 57 Condensed" charset="0"/>
                          <a:cs typeface="Univers 57 Condensed" charset="0"/>
                        </a:rPr>
                        <a:t>. </a:t>
                      </a:r>
                      <a:endParaRPr lang="fi-FI" b="0" i="0" dirty="0" smtClean="0">
                        <a:latin typeface="Univers 57 Condensed" charset="0"/>
                        <a:ea typeface="Univers 57 Condensed" charset="0"/>
                        <a:cs typeface="Univers 57 Condensed" charset="0"/>
                      </a:endParaRPr>
                    </a:p>
                    <a:p>
                      <a:r>
                        <a:rPr lang="fi-FI" sz="1800" b="0" i="0" kern="1200" dirty="0" err="1" smtClean="0">
                          <a:solidFill>
                            <a:schemeClr val="tx1"/>
                          </a:solidFill>
                          <a:effectLst/>
                          <a:latin typeface="Univers 57 Condensed" charset="0"/>
                          <a:ea typeface="Univers 57 Condensed" charset="0"/>
                          <a:cs typeface="Univers 57 Condensed" charset="0"/>
                        </a:rPr>
                        <a:t>Whenever</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there</a:t>
                      </a:r>
                      <a:r>
                        <a:rPr lang="fi-FI" sz="1800" b="0" i="0" kern="1200" dirty="0" smtClean="0">
                          <a:solidFill>
                            <a:schemeClr val="tx1"/>
                          </a:solidFill>
                          <a:effectLst/>
                          <a:latin typeface="Univers 57 Condensed" charset="0"/>
                          <a:ea typeface="Univers 57 Condensed" charset="0"/>
                          <a:cs typeface="Univers 57 Condensed" charset="0"/>
                        </a:rPr>
                        <a:t> is a </a:t>
                      </a:r>
                      <a:r>
                        <a:rPr lang="fi-FI" sz="1800" b="0" i="0" kern="1200" dirty="0" err="1" smtClean="0">
                          <a:solidFill>
                            <a:schemeClr val="tx1"/>
                          </a:solidFill>
                          <a:effectLst/>
                          <a:latin typeface="Univers 57 Condensed" charset="0"/>
                          <a:ea typeface="Univers 57 Condensed" charset="0"/>
                          <a:cs typeface="Univers 57 Condensed" charset="0"/>
                        </a:rPr>
                        <a:t>throw-in</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situation</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two</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officials</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are</a:t>
                      </a:r>
                      <a:r>
                        <a:rPr lang="fi-FI" sz="1800" b="0" i="0" kern="1200" dirty="0" smtClean="0">
                          <a:solidFill>
                            <a:schemeClr val="tx1"/>
                          </a:solidFill>
                          <a:effectLst/>
                          <a:latin typeface="Univers 57 Condensed" charset="0"/>
                          <a:ea typeface="Univers 57 Condensed" charset="0"/>
                          <a:cs typeface="Univers 57 Condensed" charset="0"/>
                        </a:rPr>
                        <a:t> </a:t>
                      </a:r>
                      <a:r>
                        <a:rPr lang="fi-FI" sz="1800" b="0" i="0" kern="1200" dirty="0" err="1" smtClean="0">
                          <a:solidFill>
                            <a:schemeClr val="tx1"/>
                          </a:solidFill>
                          <a:effectLst/>
                          <a:latin typeface="Univers 57 Condensed" charset="0"/>
                          <a:ea typeface="Univers 57 Condensed" charset="0"/>
                          <a:cs typeface="Univers 57 Condensed" charset="0"/>
                        </a:rPr>
                        <a:t>always</a:t>
                      </a:r>
                      <a:r>
                        <a:rPr lang="fi-FI" sz="1800" b="0" i="0" kern="1200" dirty="0" smtClean="0">
                          <a:solidFill>
                            <a:schemeClr val="tx1"/>
                          </a:solidFill>
                          <a:effectLst/>
                          <a:latin typeface="Univers 57 Condensed" charset="0"/>
                          <a:ea typeface="Univers 57 Condensed" charset="0"/>
                          <a:cs typeface="Univers 57 Condensed" charset="0"/>
                        </a:rPr>
                        <a:t> on the </a:t>
                      </a:r>
                      <a:r>
                        <a:rPr lang="fi-FI" sz="1800" b="0" i="0" kern="1200" dirty="0" err="1" smtClean="0">
                          <a:solidFill>
                            <a:schemeClr val="tx1"/>
                          </a:solidFill>
                          <a:effectLst/>
                          <a:latin typeface="Univers 57 Condensed" charset="0"/>
                          <a:ea typeface="Univers 57 Condensed" charset="0"/>
                          <a:cs typeface="Univers 57 Condensed" charset="0"/>
                        </a:rPr>
                        <a:t>ball-side</a:t>
                      </a:r>
                      <a:r>
                        <a:rPr lang="fi-FI" sz="1800" b="0" i="0" kern="1200" dirty="0" smtClean="0">
                          <a:solidFill>
                            <a:schemeClr val="tx1"/>
                          </a:solidFill>
                          <a:effectLst/>
                          <a:latin typeface="Univers 57 Condensed" charset="0"/>
                          <a:ea typeface="Univers 57 Condensed" charset="0"/>
                          <a:cs typeface="Univers 57 Condensed" charset="0"/>
                        </a:rPr>
                        <a:t>. </a:t>
                      </a:r>
                      <a:endParaRPr lang="fi-FI" b="0" i="0" dirty="0" smtClean="0">
                        <a:latin typeface="Univers 57 Condensed" charset="0"/>
                        <a:ea typeface="Univers 57 Condensed" charset="0"/>
                        <a:cs typeface="Univers 57 Condensed"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702">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2400" b="0" i="0" u="none" strike="noStrike" cap="none" normalizeH="0" baseline="0" dirty="0" smtClean="0">
                          <a:ln>
                            <a:noFill/>
                          </a:ln>
                          <a:solidFill>
                            <a:schemeClr val="bg1"/>
                          </a:solidFill>
                          <a:effectLst/>
                          <a:latin typeface="Univers 57 Condensed" charset="0"/>
                          <a:ea typeface="Univers 57 Condensed" charset="0"/>
                          <a:cs typeface="Univers 57 Condensed" charset="0"/>
                        </a:rPr>
                        <a:t>1-2-3 Play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0033"/>
                    </a:solidFill>
                  </a:tcPr>
                </a:tc>
                <a:tc>
                  <a:txBody>
                    <a:bodyPr/>
                    <a:lstStyle/>
                    <a:p>
                      <a:pPr marL="0" marR="0" lvl="0" indent="0" algn="l" defTabSz="457200" rtl="0" eaLnBrk="0" fontAlgn="base" latinLnBrk="0" hangingPunct="0">
                        <a:lnSpc>
                          <a:spcPct val="100000"/>
                        </a:lnSpc>
                        <a:spcBef>
                          <a:spcPts val="800"/>
                        </a:spcBef>
                        <a:spcAft>
                          <a:spcPct val="0"/>
                        </a:spcAft>
                        <a:buClr>
                          <a:srgbClr val="000000"/>
                        </a:buClr>
                        <a:buSzTx/>
                        <a:buFont typeface="Times New Roman" pitchFamily="18" charset="0"/>
                        <a:buNone/>
                        <a:tabLst/>
                      </a:pPr>
                      <a:r>
                        <a:rPr kumimoji="0" lang="en-US" sz="1800" b="0" i="0" u="none" strike="noStrike" cap="none" normalizeH="0" baseline="0" noProof="0" dirty="0" smtClean="0">
                          <a:ln>
                            <a:noFill/>
                          </a:ln>
                          <a:solidFill>
                            <a:schemeClr val="tx1"/>
                          </a:solidFill>
                          <a:effectLst/>
                          <a:latin typeface="Univers 57 Condensed" charset="0"/>
                          <a:ea typeface="Univers 57 Condensed" charset="0"/>
                          <a:cs typeface="Univers 57 Condensed" charset="0"/>
                        </a:rPr>
                        <a:t>Play situation where L-T-C covers part of the play.</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ekstiruutu 3"/>
          <p:cNvSpPr txBox="1"/>
          <p:nvPr/>
        </p:nvSpPr>
        <p:spPr>
          <a:xfrm>
            <a:off x="126553" y="6431280"/>
            <a:ext cx="2098487" cy="369332"/>
          </a:xfrm>
          <a:prstGeom prst="rect">
            <a:avLst/>
          </a:prstGeom>
          <a:noFill/>
        </p:spPr>
        <p:txBody>
          <a:bodyPr wrap="square" rtlCol="0">
            <a:spAutoFit/>
          </a:bodyPr>
          <a:lstStyle/>
          <a:p>
            <a:r>
              <a:rPr lang="en-GB" dirty="0" smtClean="0"/>
              <a:t>HSB / page 187-188</a:t>
            </a:r>
            <a:endParaRPr lang="en-GB" dirty="0"/>
          </a:p>
        </p:txBody>
      </p:sp>
    </p:spTree>
    <p:extLst>
      <p:ext uri="{BB962C8B-B14F-4D97-AF65-F5344CB8AC3E}">
        <p14:creationId xmlns:p14="http://schemas.microsoft.com/office/powerpoint/2010/main" val="42434264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uva 3" descr="court_ver.png"/>
          <p:cNvPicPr>
            <a:picLocks noChangeAspect="1"/>
          </p:cNvPicPr>
          <p:nvPr/>
        </p:nvPicPr>
        <p:blipFill rotWithShape="1">
          <a:blip r:embed="rId3" cstate="screen">
            <a:extLst>
              <a:ext uri="{28A0092B-C50C-407E-A947-70E740481C1C}">
                <a14:useLocalDpi xmlns:a14="http://schemas.microsoft.com/office/drawing/2010/main"/>
              </a:ext>
            </a:extLst>
          </a:blip>
          <a:srcRect t="17855"/>
          <a:stretch/>
        </p:blipFill>
        <p:spPr>
          <a:xfrm>
            <a:off x="1213764" y="1185686"/>
            <a:ext cx="6369900" cy="5222732"/>
          </a:xfrm>
          <a:prstGeom prst="rect">
            <a:avLst/>
          </a:prstGeom>
          <a:solidFill>
            <a:srgbClr val="FFFFFF">
              <a:shade val="85000"/>
            </a:srgbClr>
          </a:solidFill>
          <a:ln w="101600" cap="sq">
            <a:no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53250" name="Title 1"/>
          <p:cNvSpPr txBox="1">
            <a:spLocks/>
          </p:cNvSpPr>
          <p:nvPr/>
        </p:nvSpPr>
        <p:spPr bwMode="auto">
          <a:xfrm>
            <a:off x="98223" y="278926"/>
            <a:ext cx="8314998" cy="719138"/>
          </a:xfrm>
          <a:prstGeom prst="rect">
            <a:avLst/>
          </a:prstGeom>
          <a:noFill/>
          <a:ln w="9525">
            <a:noFill/>
            <a:miter lim="800000"/>
            <a:headEnd/>
            <a:tailEnd/>
          </a:ln>
        </p:spPr>
        <p:txBody>
          <a:bodyPr/>
          <a:lstStyle/>
          <a:p>
            <a:r>
              <a:rPr lang="fr-CH" sz="2400" b="1" dirty="0" smtClean="0">
                <a:solidFill>
                  <a:srgbClr val="FFFFFF"/>
                </a:solidFill>
                <a:latin typeface="Fiba"/>
                <a:cs typeface="Fiba"/>
              </a:rPr>
              <a:t>Strong &amp; weak side / ball &amp; opposite side</a:t>
            </a:r>
            <a:endParaRPr lang="en-US" sz="2400" b="1" dirty="0">
              <a:solidFill>
                <a:srgbClr val="FFFFFF"/>
              </a:solidFill>
              <a:latin typeface="Fiba"/>
              <a:cs typeface="Fiba"/>
            </a:endParaRPr>
          </a:p>
        </p:txBody>
      </p:sp>
      <p:sp>
        <p:nvSpPr>
          <p:cNvPr id="53251" name="Sisällön paikkamerkki 2"/>
          <p:cNvSpPr>
            <a:spLocks noGrp="1"/>
          </p:cNvSpPr>
          <p:nvPr>
            <p:ph idx="1"/>
          </p:nvPr>
        </p:nvSpPr>
        <p:spPr>
          <a:xfrm>
            <a:off x="480455" y="1452368"/>
            <a:ext cx="4302184" cy="5400675"/>
          </a:xfrm>
        </p:spPr>
        <p:txBody>
          <a:bodyPr>
            <a:normAutofit/>
          </a:bodyPr>
          <a:lstStyle/>
          <a:p>
            <a:pPr eaLnBrk="1" hangingPunct="1">
              <a:buClr>
                <a:srgbClr val="800000"/>
              </a:buClr>
              <a:buFont typeface="Wingdings" charset="2"/>
              <a:buChar char="ü"/>
            </a:pPr>
            <a:endParaRPr lang="en-US" sz="1800" dirty="0" smtClean="0">
              <a:latin typeface="Univers LT Std 57 Cn"/>
            </a:endParaRPr>
          </a:p>
          <a:p>
            <a:pPr lvl="1" eaLnBrk="1" hangingPunct="1"/>
            <a:endParaRPr lang="en-US" sz="1400" dirty="0" smtClean="0">
              <a:latin typeface="Univers LT Std 57 Cn"/>
            </a:endParaRPr>
          </a:p>
          <a:p>
            <a:pPr eaLnBrk="1" hangingPunct="1"/>
            <a:endParaRPr lang="en-US" sz="2000" dirty="0" smtClean="0">
              <a:latin typeface="Univers LT Std 57 Cn"/>
            </a:endParaRPr>
          </a:p>
          <a:p>
            <a:pPr eaLnBrk="1" hangingPunct="1"/>
            <a:endParaRPr lang="en-US" sz="2000" dirty="0" smtClean="0">
              <a:latin typeface="Univers LT Std 57 Cn"/>
            </a:endParaRPr>
          </a:p>
        </p:txBody>
      </p:sp>
      <p:sp>
        <p:nvSpPr>
          <p:cNvPr id="63" name="Sisällön paikkamerkki 2"/>
          <p:cNvSpPr txBox="1">
            <a:spLocks/>
          </p:cNvSpPr>
          <p:nvPr/>
        </p:nvSpPr>
        <p:spPr>
          <a:xfrm>
            <a:off x="2253643" y="3809922"/>
            <a:ext cx="2132578" cy="56976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000" b="1" dirty="0" smtClean="0">
                <a:latin typeface="Univers LT Std 57 Cn"/>
              </a:rPr>
              <a:t>Strong side</a:t>
            </a:r>
          </a:p>
          <a:p>
            <a:pPr lvl="1" algn="ctr"/>
            <a:endParaRPr lang="en-US" sz="2000" dirty="0" smtClean="0">
              <a:latin typeface="Univers LT Std 57 Cn"/>
            </a:endParaRPr>
          </a:p>
          <a:p>
            <a:pPr algn="ctr"/>
            <a:endParaRPr lang="en-US" sz="2000" dirty="0" smtClean="0">
              <a:latin typeface="Univers LT Std 57 Cn"/>
            </a:endParaRPr>
          </a:p>
        </p:txBody>
      </p:sp>
      <p:cxnSp>
        <p:nvCxnSpPr>
          <p:cNvPr id="3" name="Suora yhdysviiva 2"/>
          <p:cNvCxnSpPr/>
          <p:nvPr/>
        </p:nvCxnSpPr>
        <p:spPr>
          <a:xfrm>
            <a:off x="4448075" y="1566668"/>
            <a:ext cx="35609" cy="4797078"/>
          </a:xfrm>
          <a:prstGeom prst="line">
            <a:avLst/>
          </a:prstGeom>
          <a:ln w="38100" cmpd="sng">
            <a:solidFill>
              <a:srgbClr val="FF0000"/>
            </a:solidFill>
            <a:prstDash val="dash"/>
          </a:ln>
          <a:effectLst/>
        </p:spPr>
        <p:style>
          <a:lnRef idx="2">
            <a:schemeClr val="accent1"/>
          </a:lnRef>
          <a:fillRef idx="0">
            <a:schemeClr val="accent1"/>
          </a:fillRef>
          <a:effectRef idx="1">
            <a:schemeClr val="accent1"/>
          </a:effectRef>
          <a:fontRef idx="minor">
            <a:schemeClr val="tx1"/>
          </a:fontRef>
        </p:style>
      </p:cxnSp>
      <p:sp>
        <p:nvSpPr>
          <p:cNvPr id="64" name="Sisällön paikkamerkki 2"/>
          <p:cNvSpPr txBox="1">
            <a:spLocks/>
          </p:cNvSpPr>
          <p:nvPr/>
        </p:nvSpPr>
        <p:spPr>
          <a:xfrm>
            <a:off x="4782639" y="4551340"/>
            <a:ext cx="2132578" cy="56976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000" b="1" dirty="0" smtClean="0">
                <a:latin typeface="Univers LT Std 57 Cn"/>
              </a:rPr>
              <a:t>Weak side</a:t>
            </a:r>
          </a:p>
          <a:p>
            <a:pPr lvl="1" algn="ctr"/>
            <a:endParaRPr lang="en-US" sz="2000" dirty="0" smtClean="0">
              <a:latin typeface="Univers LT Std 57 Cn"/>
            </a:endParaRPr>
          </a:p>
          <a:p>
            <a:pPr algn="ctr"/>
            <a:endParaRPr lang="en-US" sz="2000" dirty="0" smtClean="0">
              <a:latin typeface="Univers LT Std 57 Cn"/>
            </a:endParaRPr>
          </a:p>
        </p:txBody>
      </p:sp>
      <p:sp>
        <p:nvSpPr>
          <p:cNvPr id="65" name="Sisällön paikkamerkki 2"/>
          <p:cNvSpPr txBox="1">
            <a:spLocks/>
          </p:cNvSpPr>
          <p:nvPr/>
        </p:nvSpPr>
        <p:spPr>
          <a:xfrm>
            <a:off x="3061484" y="3111499"/>
            <a:ext cx="1344632" cy="56976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000" b="1" dirty="0" smtClean="0">
                <a:latin typeface="Univers LT Std 57 Cn"/>
              </a:rPr>
              <a:t>Ball side</a:t>
            </a:r>
          </a:p>
          <a:p>
            <a:pPr lvl="1" algn="ctr"/>
            <a:endParaRPr lang="en-US" sz="2000" dirty="0" smtClean="0">
              <a:latin typeface="Univers LT Std 57 Cn"/>
            </a:endParaRPr>
          </a:p>
          <a:p>
            <a:pPr algn="ctr"/>
            <a:endParaRPr lang="en-US" sz="2000" dirty="0" smtClean="0">
              <a:latin typeface="Univers LT Std 57 Cn"/>
            </a:endParaRPr>
          </a:p>
        </p:txBody>
      </p:sp>
      <p:sp>
        <p:nvSpPr>
          <p:cNvPr id="66" name="Sisällön paikkamerkki 2"/>
          <p:cNvSpPr txBox="1">
            <a:spLocks/>
          </p:cNvSpPr>
          <p:nvPr/>
        </p:nvSpPr>
        <p:spPr>
          <a:xfrm>
            <a:off x="4575502" y="2853831"/>
            <a:ext cx="2132578" cy="56976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sz="2000" b="1" dirty="0" smtClean="0">
                <a:latin typeface="Univers LT Std 57 Cn"/>
              </a:rPr>
              <a:t>Opposite side</a:t>
            </a:r>
          </a:p>
          <a:p>
            <a:pPr lvl="1" algn="ctr"/>
            <a:endParaRPr lang="en-US" sz="2000" dirty="0" smtClean="0">
              <a:latin typeface="Univers LT Std 57 Cn"/>
            </a:endParaRPr>
          </a:p>
          <a:p>
            <a:pPr algn="ctr"/>
            <a:endParaRPr lang="en-US" sz="2000" dirty="0" smtClean="0">
              <a:latin typeface="Univers LT Std 57 Cn"/>
            </a:endParaRPr>
          </a:p>
        </p:txBody>
      </p:sp>
      <p:cxnSp>
        <p:nvCxnSpPr>
          <p:cNvPr id="24" name="Suora yhdysviiva 23"/>
          <p:cNvCxnSpPr/>
          <p:nvPr/>
        </p:nvCxnSpPr>
        <p:spPr>
          <a:xfrm flipH="1">
            <a:off x="2500655" y="2755900"/>
            <a:ext cx="159016" cy="1323233"/>
          </a:xfrm>
          <a:prstGeom prst="line">
            <a:avLst/>
          </a:prstGeom>
          <a:ln w="38100" cmpd="sng">
            <a:solidFill>
              <a:srgbClr val="FF0000"/>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29" name="Suora yhdysviiva 28"/>
          <p:cNvCxnSpPr/>
          <p:nvPr/>
        </p:nvCxnSpPr>
        <p:spPr>
          <a:xfrm>
            <a:off x="2500654" y="4079133"/>
            <a:ext cx="266132" cy="1070885"/>
          </a:xfrm>
          <a:prstGeom prst="line">
            <a:avLst/>
          </a:prstGeom>
          <a:ln w="38100" cmpd="sng">
            <a:solidFill>
              <a:srgbClr val="FF0000"/>
            </a:solidFill>
            <a:prstDash val="solid"/>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31" name="Suora yhdysviiva 30"/>
          <p:cNvCxnSpPr/>
          <p:nvPr/>
        </p:nvCxnSpPr>
        <p:spPr>
          <a:xfrm flipH="1" flipV="1">
            <a:off x="1809338" y="2644340"/>
            <a:ext cx="3473862" cy="289360"/>
          </a:xfrm>
          <a:prstGeom prst="line">
            <a:avLst/>
          </a:prstGeom>
          <a:ln w="38100" cmpd="sng">
            <a:solidFill>
              <a:srgbClr val="FF0000"/>
            </a:solidFill>
            <a:prstDash val="solid"/>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46" name="Suora yhdysviiva 45"/>
          <p:cNvCxnSpPr/>
          <p:nvPr/>
        </p:nvCxnSpPr>
        <p:spPr>
          <a:xfrm flipH="1">
            <a:off x="5687785" y="4079133"/>
            <a:ext cx="500172" cy="568849"/>
          </a:xfrm>
          <a:prstGeom prst="line">
            <a:avLst/>
          </a:prstGeom>
          <a:ln w="38100" cmpd="sng">
            <a:solidFill>
              <a:srgbClr val="FF0000"/>
            </a:solidFill>
            <a:prstDash val="solid"/>
            <a:headEnd type="triangle"/>
            <a:tailEnd type="triangle"/>
          </a:ln>
          <a:effectLst/>
        </p:spPr>
        <p:style>
          <a:lnRef idx="2">
            <a:schemeClr val="accent1"/>
          </a:lnRef>
          <a:fillRef idx="0">
            <a:schemeClr val="accent1"/>
          </a:fillRef>
          <a:effectRef idx="1">
            <a:schemeClr val="accent1"/>
          </a:effectRef>
          <a:fontRef idx="minor">
            <a:schemeClr val="tx1"/>
          </a:fontRef>
        </p:style>
      </p:cxnSp>
      <p:pic>
        <p:nvPicPr>
          <p:cNvPr id="36" name="Picture 12" descr="pilota"/>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586086" y="2806700"/>
            <a:ext cx="560118" cy="465295"/>
          </a:xfrm>
          <a:prstGeom prst="rect">
            <a:avLst/>
          </a:prstGeom>
          <a:noFill/>
          <a:ln w="9525">
            <a:noFill/>
            <a:miter lim="800000"/>
            <a:headEnd/>
            <a:tailEnd/>
          </a:ln>
        </p:spPr>
      </p:pic>
      <p:pic>
        <p:nvPicPr>
          <p:cNvPr id="11" name="Kuva 10" descr="Center.png"/>
          <p:cNvPicPr>
            <a:picLocks noChangeAspect="1"/>
          </p:cNvPicPr>
          <p:nvPr/>
        </p:nvPicPr>
        <p:blipFill>
          <a:blip r:embed="rId5">
            <a:extLst>
              <a:ext uri="{28A0092B-C50C-407E-A947-70E740481C1C}">
                <a14:useLocalDpi xmlns:a14="http://schemas.microsoft.com/office/drawing/2010/main"/>
              </a:ext>
            </a:extLst>
          </a:blip>
          <a:stretch>
            <a:fillRect/>
          </a:stretch>
        </p:blipFill>
        <p:spPr>
          <a:xfrm rot="16045863">
            <a:off x="6238589" y="3613892"/>
            <a:ext cx="542544" cy="463296"/>
          </a:xfrm>
          <a:prstGeom prst="rect">
            <a:avLst/>
          </a:prstGeom>
        </p:spPr>
      </p:pic>
      <p:pic>
        <p:nvPicPr>
          <p:cNvPr id="12" name="Kuva 11" descr="Trail.png"/>
          <p:cNvPicPr>
            <a:picLocks noChangeAspect="1"/>
          </p:cNvPicPr>
          <p:nvPr/>
        </p:nvPicPr>
        <p:blipFill>
          <a:blip r:embed="rId6">
            <a:extLst>
              <a:ext uri="{28A0092B-C50C-407E-A947-70E740481C1C}">
                <a14:useLocalDpi xmlns:a14="http://schemas.microsoft.com/office/drawing/2010/main"/>
              </a:ext>
            </a:extLst>
          </a:blip>
          <a:stretch>
            <a:fillRect/>
          </a:stretch>
        </p:blipFill>
        <p:spPr>
          <a:xfrm rot="8818816">
            <a:off x="2354202" y="2164515"/>
            <a:ext cx="542544" cy="463296"/>
          </a:xfrm>
          <a:prstGeom prst="rect">
            <a:avLst/>
          </a:prstGeom>
        </p:spPr>
      </p:pic>
      <p:pic>
        <p:nvPicPr>
          <p:cNvPr id="18" name="Kuva 17" descr="Lead.png"/>
          <p:cNvPicPr>
            <a:picLocks noChangeAspect="1"/>
          </p:cNvPicPr>
          <p:nvPr/>
        </p:nvPicPr>
        <p:blipFill>
          <a:blip r:embed="rId7">
            <a:extLst>
              <a:ext uri="{28A0092B-C50C-407E-A947-70E740481C1C}">
                <a14:useLocalDpi xmlns:a14="http://schemas.microsoft.com/office/drawing/2010/main"/>
              </a:ext>
            </a:extLst>
          </a:blip>
          <a:stretch>
            <a:fillRect/>
          </a:stretch>
        </p:blipFill>
        <p:spPr>
          <a:xfrm rot="2205646">
            <a:off x="2616171" y="5237395"/>
            <a:ext cx="542544" cy="463296"/>
          </a:xfrm>
          <a:prstGeom prst="rect">
            <a:avLst/>
          </a:prstGeom>
        </p:spPr>
      </p:pic>
      <p:sp>
        <p:nvSpPr>
          <p:cNvPr id="19" name="Tekstiruutu 18"/>
          <p:cNvSpPr txBox="1"/>
          <p:nvPr/>
        </p:nvSpPr>
        <p:spPr>
          <a:xfrm>
            <a:off x="7472233" y="907209"/>
            <a:ext cx="1326327" cy="646331"/>
          </a:xfrm>
          <a:prstGeom prst="rect">
            <a:avLst/>
          </a:prstGeom>
          <a:noFill/>
        </p:spPr>
        <p:txBody>
          <a:bodyPr wrap="square" rtlCol="0">
            <a:spAutoFit/>
          </a:bodyPr>
          <a:lstStyle/>
          <a:p>
            <a:pPr algn="ctr"/>
            <a:r>
              <a:rPr lang="en-GB" dirty="0" smtClean="0">
                <a:latin typeface="Univers 57 Condensed" charset="0"/>
                <a:ea typeface="Univers 57 Condensed" charset="0"/>
                <a:cs typeface="Univers 57 Condensed" charset="0"/>
              </a:rPr>
              <a:t>HSB / page 188</a:t>
            </a:r>
            <a:endParaRPr lang="en-GB" dirty="0">
              <a:latin typeface="Univers 57 Condensed" charset="0"/>
              <a:ea typeface="Univers 57 Condensed" charset="0"/>
              <a:cs typeface="Univers 57 Condensed" charset="0"/>
            </a:endParaRPr>
          </a:p>
        </p:txBody>
      </p:sp>
    </p:spTree>
    <p:extLst>
      <p:ext uri="{BB962C8B-B14F-4D97-AF65-F5344CB8AC3E}">
        <p14:creationId xmlns:p14="http://schemas.microsoft.com/office/powerpoint/2010/main" val="35186841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xmlns:p14="http://schemas.microsoft.com/office/powerpoint/2010/mai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9131</TotalTime>
  <Words>851</Words>
  <Application>Microsoft Macintosh PowerPoint</Application>
  <PresentationFormat>Näytössä katseltava diaesitys (4:3)</PresentationFormat>
  <Paragraphs>129</Paragraphs>
  <Slides>19</Slides>
  <Notes>17</Notes>
  <HiddenSlides>0</HiddenSlides>
  <MMClips>0</MMClips>
  <ScaleCrop>false</ScaleCrop>
  <HeadingPairs>
    <vt:vector size="6" baseType="variant">
      <vt:variant>
        <vt:lpstr>Käytetyt fontit</vt:lpstr>
      </vt:variant>
      <vt:variant>
        <vt:i4>9</vt:i4>
      </vt:variant>
      <vt:variant>
        <vt:lpstr>Teema</vt:lpstr>
      </vt:variant>
      <vt:variant>
        <vt:i4>1</vt:i4>
      </vt:variant>
      <vt:variant>
        <vt:lpstr>Dian otsikot</vt:lpstr>
      </vt:variant>
      <vt:variant>
        <vt:i4>19</vt:i4>
      </vt:variant>
    </vt:vector>
  </HeadingPairs>
  <TitlesOfParts>
    <vt:vector size="29" baseType="lpstr">
      <vt:lpstr>Arial</vt:lpstr>
      <vt:lpstr>Arial Rounded MT Bold</vt:lpstr>
      <vt:lpstr>Arial Unicode MS</vt:lpstr>
      <vt:lpstr>Calibri</vt:lpstr>
      <vt:lpstr>Fiba</vt:lpstr>
      <vt:lpstr>Times New Roman</vt:lpstr>
      <vt:lpstr>Univers 57 Condensed</vt:lpstr>
      <vt:lpstr>Univers LT Std 57 Cn</vt:lpstr>
      <vt:lpstr>Wingdings</vt:lpstr>
      <vt:lpstr>Office Theme</vt:lpstr>
      <vt:lpstr>PowerPoint-esitys</vt:lpstr>
      <vt:lpstr>PowerPoint-esitys</vt:lpstr>
      <vt:lpstr>3PO MECHANICS</vt:lpstr>
      <vt:lpstr>modules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Manager/>
  <Company>FIBA</Company>
  <LinksUpToDate>false</LinksUpToDate>
  <SharedDoc>false</SharedDoc>
  <HyperlinkBase/>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3PO_Basic_2015_New Symbols</dc:title>
  <dc:subject/>
  <dc:creator>FIBA Referee Department</dc:creator>
  <cp:keywords/>
  <dc:description/>
  <cp:lastModifiedBy>Carl Jungebrand</cp:lastModifiedBy>
  <cp:revision>572</cp:revision>
  <cp:lastPrinted>2016-04-20T00:55:36Z</cp:lastPrinted>
  <dcterms:created xsi:type="dcterms:W3CDTF">2012-11-02T08:55:57Z</dcterms:created>
  <dcterms:modified xsi:type="dcterms:W3CDTF">2016-06-18T17:02:57Z</dcterms:modified>
  <cp:category/>
</cp:coreProperties>
</file>